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Quattrocento"/>
      <p:regular r:id="rId18"/>
    </p:embeddedFont>
    <p:embeddedFont>
      <p:font typeface="Quattrocento"/>
      <p:regular r:id="rId19"/>
    </p:embeddedFont>
    <p:embeddedFont>
      <p:font typeface="Quattrocento"/>
      <p:regular r:id="rId20"/>
    </p:embeddedFont>
    <p:embeddedFont>
      <p:font typeface="Quattrocento"/>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2-1.png>
</file>

<file path=ppt/media/image-5-1.png>
</file>

<file path=ppt/media/image-5-2.png>
</file>

<file path=ppt/media/image-5-3.png>
</file>

<file path=ppt/media/image-5-4.png>
</file>

<file path=ppt/media/image-5-5.png>
</file>

<file path=ppt/media/image-6-1.png>
</file>

<file path=ppt/media/image-7-1.png>
</file>

<file path=ppt/media/image-8-1.png>
</file>

<file path=ppt/media/image-8-2.png>
</file>

<file path=ppt/media/image-8-3.png>
</file>

<file path=ppt/media/image-8-4.png>
</file>

<file path=ppt/media/image-9-1.png>
</file>

<file path=ppt/media/image-9-2.png>
</file>

<file path=ppt/media/image-9-3.png>
</file>

<file path=ppt/media/image-9-4.png>
</file>

<file path=ppt/media/image-9-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image" Target="../media/image-9-5.png"/><Relationship Id="rId6" Type="http://schemas.openxmlformats.org/officeDocument/2006/relationships/slideLayout" Target="../slideLayouts/slideLayout10.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730216"/>
            <a:ext cx="7468553" cy="2112050"/>
          </a:xfrm>
          <a:prstGeom prst="rect">
            <a:avLst/>
          </a:prstGeom>
          <a:noFill/>
          <a:ln/>
        </p:spPr>
        <p:txBody>
          <a:bodyPr wrap="squar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AI-based Resume Screening: Revolutionizing HR with Hugging Face Transformers</a:t>
            </a:r>
            <a:endParaRPr lang="en-US" sz="4400" dirty="0"/>
          </a:p>
        </p:txBody>
      </p:sp>
      <p:sp>
        <p:nvSpPr>
          <p:cNvPr id="4" name="Text 1"/>
          <p:cNvSpPr/>
          <p:nvPr/>
        </p:nvSpPr>
        <p:spPr>
          <a:xfrm>
            <a:off x="837724" y="4201239"/>
            <a:ext cx="7468553" cy="2298144"/>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Welcome to our innovative project on AI-based Resume Screening. In this presentation, we'll explore how we've harnessed the power of Hugging Face's transformers to create an intelligent system that automates the resume filtering process for HR departments. Our solution identifies relevant skills, experiences, and qualifications, streamlining the job application process and enhancing efficiency.</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5099" y="625435"/>
            <a:ext cx="9482733" cy="668179"/>
          </a:xfrm>
          <a:prstGeom prst="rect">
            <a:avLst/>
          </a:prstGeom>
          <a:noFill/>
          <a:ln/>
        </p:spPr>
        <p:txBody>
          <a:bodyPr wrap="none" lIns="0" tIns="0" rIns="0" bIns="0" rtlCol="0" anchor="t"/>
          <a:lstStyle/>
          <a:p>
            <a:pPr indent="0" marL="0">
              <a:lnSpc>
                <a:spcPts val="5250"/>
              </a:lnSpc>
              <a:buNone/>
            </a:pPr>
            <a:r>
              <a:rPr lang="en-US" sz="4200" dirty="0">
                <a:solidFill>
                  <a:srgbClr val="FFD9BE"/>
                </a:solidFill>
                <a:latin typeface="Quattrocento" pitchFamily="34" charset="0"/>
                <a:ea typeface="Quattrocento" pitchFamily="34" charset="-122"/>
                <a:cs typeface="Quattrocento" pitchFamily="34" charset="-120"/>
              </a:rPr>
              <a:t>Future Enhancements and Applications</a:t>
            </a:r>
            <a:endParaRPr lang="en-US" sz="4200" dirty="0"/>
          </a:p>
        </p:txBody>
      </p:sp>
      <p:sp>
        <p:nvSpPr>
          <p:cNvPr id="3" name="Shape 1"/>
          <p:cNvSpPr/>
          <p:nvPr/>
        </p:nvSpPr>
        <p:spPr>
          <a:xfrm>
            <a:off x="795099" y="1747957"/>
            <a:ext cx="1629966" cy="1288018"/>
          </a:xfrm>
          <a:prstGeom prst="roundRect">
            <a:avLst>
              <a:gd name="adj" fmla="val 2646"/>
            </a:avLst>
          </a:prstGeom>
          <a:solidFill>
            <a:srgbClr val="315251"/>
          </a:solidFill>
          <a:ln/>
        </p:spPr>
      </p:sp>
      <p:sp>
        <p:nvSpPr>
          <p:cNvPr id="4" name="Text 2"/>
          <p:cNvSpPr/>
          <p:nvPr/>
        </p:nvSpPr>
        <p:spPr>
          <a:xfrm>
            <a:off x="1022271" y="2164794"/>
            <a:ext cx="100489" cy="454343"/>
          </a:xfrm>
          <a:prstGeom prst="rect">
            <a:avLst/>
          </a:prstGeom>
          <a:noFill/>
          <a:ln/>
        </p:spPr>
        <p:txBody>
          <a:bodyPr wrap="none" lIns="0" tIns="0" rIns="0" bIns="0" rtlCol="0" anchor="t"/>
          <a:lstStyle/>
          <a:p>
            <a:pPr algn="ctr" indent="0" marL="0">
              <a:lnSpc>
                <a:spcPts val="3550"/>
              </a:lnSpc>
              <a:buNone/>
            </a:pPr>
            <a:r>
              <a:rPr lang="en-US" sz="2200" dirty="0">
                <a:solidFill>
                  <a:srgbClr val="F9EEE7"/>
                </a:solidFill>
                <a:latin typeface="Quattrocento" pitchFamily="34" charset="0"/>
                <a:ea typeface="Quattrocento" pitchFamily="34" charset="-122"/>
                <a:cs typeface="Quattrocento" pitchFamily="34" charset="-120"/>
              </a:rPr>
              <a:t>1</a:t>
            </a:r>
            <a:endParaRPr lang="en-US" sz="2200" dirty="0"/>
          </a:p>
        </p:txBody>
      </p:sp>
      <p:sp>
        <p:nvSpPr>
          <p:cNvPr id="5" name="Text 3"/>
          <p:cNvSpPr/>
          <p:nvPr/>
        </p:nvSpPr>
        <p:spPr>
          <a:xfrm>
            <a:off x="2652236" y="1975128"/>
            <a:ext cx="2672596" cy="334089"/>
          </a:xfrm>
          <a:prstGeom prst="rect">
            <a:avLst/>
          </a:prstGeom>
          <a:noFill/>
          <a:ln/>
        </p:spPr>
        <p:txBody>
          <a:bodyPr wrap="none" lIns="0" tIns="0" rIns="0" bIns="0" rtlCol="0" anchor="t"/>
          <a:lstStyle/>
          <a:p>
            <a:pPr algn="l"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Multi-lingual Support</a:t>
            </a:r>
            <a:endParaRPr lang="en-US" sz="2100" dirty="0"/>
          </a:p>
        </p:txBody>
      </p:sp>
      <p:sp>
        <p:nvSpPr>
          <p:cNvPr id="6" name="Text 4"/>
          <p:cNvSpPr/>
          <p:nvPr/>
        </p:nvSpPr>
        <p:spPr>
          <a:xfrm>
            <a:off x="2652236" y="2445425"/>
            <a:ext cx="6083498" cy="363379"/>
          </a:xfrm>
          <a:prstGeom prst="rect">
            <a:avLst/>
          </a:prstGeom>
          <a:noFill/>
          <a:ln/>
        </p:spPr>
        <p:txBody>
          <a:bodyPr wrap="none" lIns="0" tIns="0" rIns="0" bIns="0" rtlCol="0" anchor="t"/>
          <a:lstStyle/>
          <a:p>
            <a:pPr algn="l"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Extend the model to process resumes in multiple languages</a:t>
            </a:r>
            <a:endParaRPr lang="en-US" sz="1750" dirty="0"/>
          </a:p>
        </p:txBody>
      </p:sp>
      <p:sp>
        <p:nvSpPr>
          <p:cNvPr id="7" name="Shape 5"/>
          <p:cNvSpPr/>
          <p:nvPr/>
        </p:nvSpPr>
        <p:spPr>
          <a:xfrm>
            <a:off x="2538651" y="3020735"/>
            <a:ext cx="11183064" cy="15240"/>
          </a:xfrm>
          <a:prstGeom prst="roundRect">
            <a:avLst>
              <a:gd name="adj" fmla="val 223603"/>
            </a:avLst>
          </a:prstGeom>
          <a:solidFill>
            <a:srgbClr val="4A6B6A"/>
          </a:solidFill>
          <a:ln/>
        </p:spPr>
      </p:sp>
      <p:sp>
        <p:nvSpPr>
          <p:cNvPr id="8" name="Shape 6"/>
          <p:cNvSpPr/>
          <p:nvPr/>
        </p:nvSpPr>
        <p:spPr>
          <a:xfrm>
            <a:off x="795099" y="3149560"/>
            <a:ext cx="3260050" cy="1288018"/>
          </a:xfrm>
          <a:prstGeom prst="roundRect">
            <a:avLst>
              <a:gd name="adj" fmla="val 2646"/>
            </a:avLst>
          </a:prstGeom>
          <a:solidFill>
            <a:srgbClr val="315251"/>
          </a:solidFill>
          <a:ln/>
        </p:spPr>
      </p:sp>
      <p:sp>
        <p:nvSpPr>
          <p:cNvPr id="9" name="Text 7"/>
          <p:cNvSpPr/>
          <p:nvPr/>
        </p:nvSpPr>
        <p:spPr>
          <a:xfrm>
            <a:off x="1022271" y="3566398"/>
            <a:ext cx="152162" cy="454343"/>
          </a:xfrm>
          <a:prstGeom prst="rect">
            <a:avLst/>
          </a:prstGeom>
          <a:noFill/>
          <a:ln/>
        </p:spPr>
        <p:txBody>
          <a:bodyPr wrap="none" lIns="0" tIns="0" rIns="0" bIns="0" rtlCol="0" anchor="t"/>
          <a:lstStyle/>
          <a:p>
            <a:pPr algn="ctr" indent="0" marL="0">
              <a:lnSpc>
                <a:spcPts val="3550"/>
              </a:lnSpc>
              <a:buNone/>
            </a:pPr>
            <a:r>
              <a:rPr lang="en-US" sz="2200" dirty="0">
                <a:solidFill>
                  <a:srgbClr val="F9EEE7"/>
                </a:solidFill>
                <a:latin typeface="Quattrocento" pitchFamily="34" charset="0"/>
                <a:ea typeface="Quattrocento" pitchFamily="34" charset="-122"/>
                <a:cs typeface="Quattrocento" pitchFamily="34" charset="-120"/>
              </a:rPr>
              <a:t>2</a:t>
            </a:r>
            <a:endParaRPr lang="en-US" sz="2200" dirty="0"/>
          </a:p>
        </p:txBody>
      </p:sp>
      <p:sp>
        <p:nvSpPr>
          <p:cNvPr id="10" name="Text 8"/>
          <p:cNvSpPr/>
          <p:nvPr/>
        </p:nvSpPr>
        <p:spPr>
          <a:xfrm>
            <a:off x="4282321" y="3376732"/>
            <a:ext cx="2672596" cy="334089"/>
          </a:xfrm>
          <a:prstGeom prst="rect">
            <a:avLst/>
          </a:prstGeom>
          <a:noFill/>
          <a:ln/>
        </p:spPr>
        <p:txBody>
          <a:bodyPr wrap="none" lIns="0" tIns="0" rIns="0" bIns="0" rtlCol="0" anchor="t"/>
          <a:lstStyle/>
          <a:p>
            <a:pPr algn="l"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Bias Detection</a:t>
            </a:r>
            <a:endParaRPr lang="en-US" sz="2100" dirty="0"/>
          </a:p>
        </p:txBody>
      </p:sp>
      <p:sp>
        <p:nvSpPr>
          <p:cNvPr id="11" name="Text 9"/>
          <p:cNvSpPr/>
          <p:nvPr/>
        </p:nvSpPr>
        <p:spPr>
          <a:xfrm>
            <a:off x="4282321" y="3847028"/>
            <a:ext cx="8500824" cy="363379"/>
          </a:xfrm>
          <a:prstGeom prst="rect">
            <a:avLst/>
          </a:prstGeom>
          <a:noFill/>
          <a:ln/>
        </p:spPr>
        <p:txBody>
          <a:bodyPr wrap="none" lIns="0" tIns="0" rIns="0" bIns="0" rtlCol="0" anchor="t"/>
          <a:lstStyle/>
          <a:p>
            <a:pPr algn="l"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algorithms to identify and mitigate potential biases in resume screening</a:t>
            </a:r>
            <a:endParaRPr lang="en-US" sz="1750" dirty="0"/>
          </a:p>
        </p:txBody>
      </p:sp>
      <p:sp>
        <p:nvSpPr>
          <p:cNvPr id="12" name="Shape 10"/>
          <p:cNvSpPr/>
          <p:nvPr/>
        </p:nvSpPr>
        <p:spPr>
          <a:xfrm>
            <a:off x="4168735" y="4422338"/>
            <a:ext cx="9552980" cy="15240"/>
          </a:xfrm>
          <a:prstGeom prst="roundRect">
            <a:avLst>
              <a:gd name="adj" fmla="val 223603"/>
            </a:avLst>
          </a:prstGeom>
          <a:solidFill>
            <a:srgbClr val="4A6B6A"/>
          </a:solidFill>
          <a:ln/>
        </p:spPr>
      </p:sp>
      <p:sp>
        <p:nvSpPr>
          <p:cNvPr id="13" name="Shape 11"/>
          <p:cNvSpPr/>
          <p:nvPr/>
        </p:nvSpPr>
        <p:spPr>
          <a:xfrm>
            <a:off x="795099" y="4551164"/>
            <a:ext cx="4890016" cy="1288018"/>
          </a:xfrm>
          <a:prstGeom prst="roundRect">
            <a:avLst>
              <a:gd name="adj" fmla="val 2646"/>
            </a:avLst>
          </a:prstGeom>
          <a:solidFill>
            <a:srgbClr val="315251"/>
          </a:solidFill>
          <a:ln/>
        </p:spPr>
      </p:sp>
      <p:sp>
        <p:nvSpPr>
          <p:cNvPr id="14" name="Text 12"/>
          <p:cNvSpPr/>
          <p:nvPr/>
        </p:nvSpPr>
        <p:spPr>
          <a:xfrm>
            <a:off x="1022271" y="4968002"/>
            <a:ext cx="154424" cy="454343"/>
          </a:xfrm>
          <a:prstGeom prst="rect">
            <a:avLst/>
          </a:prstGeom>
          <a:noFill/>
          <a:ln/>
        </p:spPr>
        <p:txBody>
          <a:bodyPr wrap="none" lIns="0" tIns="0" rIns="0" bIns="0" rtlCol="0" anchor="t"/>
          <a:lstStyle/>
          <a:p>
            <a:pPr algn="ctr" indent="0" marL="0">
              <a:lnSpc>
                <a:spcPts val="3550"/>
              </a:lnSpc>
              <a:buNone/>
            </a:pPr>
            <a:r>
              <a:rPr lang="en-US" sz="2200" dirty="0">
                <a:solidFill>
                  <a:srgbClr val="F9EEE7"/>
                </a:solidFill>
                <a:latin typeface="Quattrocento" pitchFamily="34" charset="0"/>
                <a:ea typeface="Quattrocento" pitchFamily="34" charset="-122"/>
                <a:cs typeface="Quattrocento" pitchFamily="34" charset="-120"/>
              </a:rPr>
              <a:t>3</a:t>
            </a:r>
            <a:endParaRPr lang="en-US" sz="2200" dirty="0"/>
          </a:p>
        </p:txBody>
      </p:sp>
      <p:sp>
        <p:nvSpPr>
          <p:cNvPr id="15" name="Text 13"/>
          <p:cNvSpPr/>
          <p:nvPr/>
        </p:nvSpPr>
        <p:spPr>
          <a:xfrm>
            <a:off x="5912287" y="4778335"/>
            <a:ext cx="2672596" cy="334089"/>
          </a:xfrm>
          <a:prstGeom prst="rect">
            <a:avLst/>
          </a:prstGeom>
          <a:noFill/>
          <a:ln/>
        </p:spPr>
        <p:txBody>
          <a:bodyPr wrap="none" lIns="0" tIns="0" rIns="0" bIns="0" rtlCol="0" anchor="t"/>
          <a:lstStyle/>
          <a:p>
            <a:pPr algn="l"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Integration with ATS</a:t>
            </a:r>
            <a:endParaRPr lang="en-US" sz="2100" dirty="0"/>
          </a:p>
        </p:txBody>
      </p:sp>
      <p:sp>
        <p:nvSpPr>
          <p:cNvPr id="16" name="Text 14"/>
          <p:cNvSpPr/>
          <p:nvPr/>
        </p:nvSpPr>
        <p:spPr>
          <a:xfrm>
            <a:off x="5912287" y="5248632"/>
            <a:ext cx="5706308" cy="363379"/>
          </a:xfrm>
          <a:prstGeom prst="rect">
            <a:avLst/>
          </a:prstGeom>
          <a:noFill/>
          <a:ln/>
        </p:spPr>
        <p:txBody>
          <a:bodyPr wrap="none" lIns="0" tIns="0" rIns="0" bIns="0" rtlCol="0" anchor="t"/>
          <a:lstStyle/>
          <a:p>
            <a:pPr algn="l"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Develop plugins for popular Applicant Tracking Systems</a:t>
            </a:r>
            <a:endParaRPr lang="en-US" sz="1750" dirty="0"/>
          </a:p>
        </p:txBody>
      </p:sp>
      <p:sp>
        <p:nvSpPr>
          <p:cNvPr id="17" name="Shape 15"/>
          <p:cNvSpPr/>
          <p:nvPr/>
        </p:nvSpPr>
        <p:spPr>
          <a:xfrm>
            <a:off x="5798701" y="5823942"/>
            <a:ext cx="7923014" cy="15240"/>
          </a:xfrm>
          <a:prstGeom prst="roundRect">
            <a:avLst>
              <a:gd name="adj" fmla="val 223603"/>
            </a:avLst>
          </a:prstGeom>
          <a:solidFill>
            <a:srgbClr val="4A6B6A"/>
          </a:solidFill>
          <a:ln/>
        </p:spPr>
      </p:sp>
      <p:sp>
        <p:nvSpPr>
          <p:cNvPr id="18" name="Shape 16"/>
          <p:cNvSpPr/>
          <p:nvPr/>
        </p:nvSpPr>
        <p:spPr>
          <a:xfrm>
            <a:off x="795099" y="5952768"/>
            <a:ext cx="6520101" cy="1651397"/>
          </a:xfrm>
          <a:prstGeom prst="roundRect">
            <a:avLst>
              <a:gd name="adj" fmla="val 2064"/>
            </a:avLst>
          </a:prstGeom>
          <a:solidFill>
            <a:srgbClr val="315251"/>
          </a:solidFill>
          <a:ln/>
        </p:spPr>
      </p:sp>
      <p:sp>
        <p:nvSpPr>
          <p:cNvPr id="19" name="Text 17"/>
          <p:cNvSpPr/>
          <p:nvPr/>
        </p:nvSpPr>
        <p:spPr>
          <a:xfrm>
            <a:off x="1022271" y="6551295"/>
            <a:ext cx="144304" cy="454343"/>
          </a:xfrm>
          <a:prstGeom prst="rect">
            <a:avLst/>
          </a:prstGeom>
          <a:noFill/>
          <a:ln/>
        </p:spPr>
        <p:txBody>
          <a:bodyPr wrap="none" lIns="0" tIns="0" rIns="0" bIns="0" rtlCol="0" anchor="t"/>
          <a:lstStyle/>
          <a:p>
            <a:pPr algn="ctr" indent="0" marL="0">
              <a:lnSpc>
                <a:spcPts val="3550"/>
              </a:lnSpc>
              <a:buNone/>
            </a:pPr>
            <a:r>
              <a:rPr lang="en-US" sz="2200" dirty="0">
                <a:solidFill>
                  <a:srgbClr val="F9EEE7"/>
                </a:solidFill>
                <a:latin typeface="Quattrocento" pitchFamily="34" charset="0"/>
                <a:ea typeface="Quattrocento" pitchFamily="34" charset="-122"/>
                <a:cs typeface="Quattrocento" pitchFamily="34" charset="-120"/>
              </a:rPr>
              <a:t>4</a:t>
            </a:r>
            <a:endParaRPr lang="en-US" sz="2200" dirty="0"/>
          </a:p>
        </p:txBody>
      </p:sp>
      <p:sp>
        <p:nvSpPr>
          <p:cNvPr id="20" name="Text 18"/>
          <p:cNvSpPr/>
          <p:nvPr/>
        </p:nvSpPr>
        <p:spPr>
          <a:xfrm>
            <a:off x="7542371" y="6179939"/>
            <a:ext cx="2672596" cy="334089"/>
          </a:xfrm>
          <a:prstGeom prst="rect">
            <a:avLst/>
          </a:prstGeom>
          <a:noFill/>
          <a:ln/>
        </p:spPr>
        <p:txBody>
          <a:bodyPr wrap="none" lIns="0" tIns="0" rIns="0" bIns="0" rtlCol="0" anchor="t"/>
          <a:lstStyle/>
          <a:p>
            <a:pPr algn="l"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Candidate Ranking</a:t>
            </a:r>
            <a:endParaRPr lang="en-US" sz="2100" dirty="0"/>
          </a:p>
        </p:txBody>
      </p:sp>
      <p:sp>
        <p:nvSpPr>
          <p:cNvPr id="21" name="Text 19"/>
          <p:cNvSpPr/>
          <p:nvPr/>
        </p:nvSpPr>
        <p:spPr>
          <a:xfrm>
            <a:off x="7542371" y="6650236"/>
            <a:ext cx="6065758" cy="726758"/>
          </a:xfrm>
          <a:prstGeom prst="rect">
            <a:avLst/>
          </a:prstGeom>
          <a:noFill/>
          <a:ln/>
        </p:spPr>
        <p:txBody>
          <a:bodyPr wrap="square" lIns="0" tIns="0" rIns="0" bIns="0" rtlCol="0" anchor="t"/>
          <a:lstStyle/>
          <a:p>
            <a:pPr algn="l"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 sophisticated ranking system for shortlisted candidates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08183"/>
          </a:xfrm>
          <a:prstGeom prst="rect">
            <a:avLst/>
          </a:prstGeom>
        </p:spPr>
      </p:pic>
      <p:sp>
        <p:nvSpPr>
          <p:cNvPr id="3" name="Text 0"/>
          <p:cNvSpPr/>
          <p:nvPr/>
        </p:nvSpPr>
        <p:spPr>
          <a:xfrm>
            <a:off x="730210" y="3183017"/>
            <a:ext cx="5927646" cy="613767"/>
          </a:xfrm>
          <a:prstGeom prst="rect">
            <a:avLst/>
          </a:prstGeom>
          <a:noFill/>
          <a:ln/>
        </p:spPr>
        <p:txBody>
          <a:bodyPr wrap="none" lIns="0" tIns="0" rIns="0" bIns="0" rtlCol="0" anchor="t"/>
          <a:lstStyle/>
          <a:p>
            <a:pPr indent="0" marL="0">
              <a:lnSpc>
                <a:spcPts val="4800"/>
              </a:lnSpc>
              <a:buNone/>
            </a:pPr>
            <a:r>
              <a:rPr lang="en-US" sz="3850" dirty="0">
                <a:solidFill>
                  <a:srgbClr val="FFD9BE"/>
                </a:solidFill>
                <a:latin typeface="Quattrocento" pitchFamily="34" charset="0"/>
                <a:ea typeface="Quattrocento" pitchFamily="34" charset="-122"/>
                <a:cs typeface="Quattrocento" pitchFamily="34" charset="-120"/>
              </a:rPr>
              <a:t>Conclusion and Next Steps</a:t>
            </a:r>
            <a:endParaRPr lang="en-US" sz="3850" dirty="0"/>
          </a:p>
        </p:txBody>
      </p:sp>
      <p:sp>
        <p:nvSpPr>
          <p:cNvPr id="4" name="Shape 1"/>
          <p:cNvSpPr/>
          <p:nvPr/>
        </p:nvSpPr>
        <p:spPr>
          <a:xfrm>
            <a:off x="730210" y="4344353"/>
            <a:ext cx="469463" cy="469463"/>
          </a:xfrm>
          <a:prstGeom prst="roundRect">
            <a:avLst>
              <a:gd name="adj" fmla="val 6667"/>
            </a:avLst>
          </a:prstGeom>
          <a:solidFill>
            <a:srgbClr val="315251"/>
          </a:solidFill>
          <a:ln/>
        </p:spPr>
      </p:sp>
      <p:sp>
        <p:nvSpPr>
          <p:cNvPr id="5" name="Text 2"/>
          <p:cNvSpPr/>
          <p:nvPr/>
        </p:nvSpPr>
        <p:spPr>
          <a:xfrm>
            <a:off x="912733" y="4431744"/>
            <a:ext cx="104299" cy="294561"/>
          </a:xfrm>
          <a:prstGeom prst="rect">
            <a:avLst/>
          </a:prstGeom>
          <a:noFill/>
          <a:ln/>
        </p:spPr>
        <p:txBody>
          <a:bodyPr wrap="none" lIns="0" tIns="0" rIns="0" bIns="0" rtlCol="0" anchor="t"/>
          <a:lstStyle/>
          <a:p>
            <a:pPr algn="ctr" indent="0" marL="0">
              <a:lnSpc>
                <a:spcPts val="2300"/>
              </a:lnSpc>
              <a:buNone/>
            </a:pPr>
            <a:r>
              <a:rPr lang="en-US" sz="2300" dirty="0">
                <a:solidFill>
                  <a:srgbClr val="F9EEE7"/>
                </a:solidFill>
                <a:latin typeface="Quattrocento" pitchFamily="34" charset="0"/>
                <a:ea typeface="Quattrocento" pitchFamily="34" charset="-122"/>
                <a:cs typeface="Quattrocento" pitchFamily="34" charset="-120"/>
              </a:rPr>
              <a:t>1</a:t>
            </a:r>
            <a:endParaRPr lang="en-US" sz="2300" dirty="0"/>
          </a:p>
        </p:txBody>
      </p:sp>
      <p:sp>
        <p:nvSpPr>
          <p:cNvPr id="6" name="Text 3"/>
          <p:cNvSpPr/>
          <p:nvPr/>
        </p:nvSpPr>
        <p:spPr>
          <a:xfrm>
            <a:off x="1408271" y="4344353"/>
            <a:ext cx="2454831" cy="306824"/>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Project Success</a:t>
            </a:r>
            <a:endParaRPr lang="en-US" sz="1900" dirty="0"/>
          </a:p>
        </p:txBody>
      </p:sp>
      <p:sp>
        <p:nvSpPr>
          <p:cNvPr id="7" name="Text 4"/>
          <p:cNvSpPr/>
          <p:nvPr/>
        </p:nvSpPr>
        <p:spPr>
          <a:xfrm>
            <a:off x="1408271" y="4776311"/>
            <a:ext cx="5802630" cy="1001554"/>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We've successfully developed an AI-based resume screening system using Hugging Face transformers, achieving high accuracy and efficiency gains.</a:t>
            </a:r>
            <a:endParaRPr lang="en-US" sz="1600" dirty="0"/>
          </a:p>
        </p:txBody>
      </p:sp>
      <p:sp>
        <p:nvSpPr>
          <p:cNvPr id="8" name="Shape 5"/>
          <p:cNvSpPr/>
          <p:nvPr/>
        </p:nvSpPr>
        <p:spPr>
          <a:xfrm>
            <a:off x="7419499" y="4344353"/>
            <a:ext cx="469463" cy="469463"/>
          </a:xfrm>
          <a:prstGeom prst="roundRect">
            <a:avLst>
              <a:gd name="adj" fmla="val 6667"/>
            </a:avLst>
          </a:prstGeom>
          <a:solidFill>
            <a:srgbClr val="315251"/>
          </a:solidFill>
          <a:ln/>
        </p:spPr>
      </p:sp>
      <p:sp>
        <p:nvSpPr>
          <p:cNvPr id="9" name="Text 6"/>
          <p:cNvSpPr/>
          <p:nvPr/>
        </p:nvSpPr>
        <p:spPr>
          <a:xfrm>
            <a:off x="7575233" y="4431744"/>
            <a:ext cx="157877" cy="294561"/>
          </a:xfrm>
          <a:prstGeom prst="rect">
            <a:avLst/>
          </a:prstGeom>
          <a:noFill/>
          <a:ln/>
        </p:spPr>
        <p:txBody>
          <a:bodyPr wrap="none" lIns="0" tIns="0" rIns="0" bIns="0" rtlCol="0" anchor="t"/>
          <a:lstStyle/>
          <a:p>
            <a:pPr algn="ctr" indent="0" marL="0">
              <a:lnSpc>
                <a:spcPts val="2300"/>
              </a:lnSpc>
              <a:buNone/>
            </a:pPr>
            <a:r>
              <a:rPr lang="en-US" sz="2300" dirty="0">
                <a:solidFill>
                  <a:srgbClr val="F9EEE7"/>
                </a:solidFill>
                <a:latin typeface="Quattrocento" pitchFamily="34" charset="0"/>
                <a:ea typeface="Quattrocento" pitchFamily="34" charset="-122"/>
                <a:cs typeface="Quattrocento" pitchFamily="34" charset="-120"/>
              </a:rPr>
              <a:t>2</a:t>
            </a:r>
            <a:endParaRPr lang="en-US" sz="2300" dirty="0"/>
          </a:p>
        </p:txBody>
      </p:sp>
      <p:sp>
        <p:nvSpPr>
          <p:cNvPr id="10" name="Text 7"/>
          <p:cNvSpPr/>
          <p:nvPr/>
        </p:nvSpPr>
        <p:spPr>
          <a:xfrm>
            <a:off x="8097560" y="4344353"/>
            <a:ext cx="2884884" cy="306824"/>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Continuous Improvement</a:t>
            </a:r>
            <a:endParaRPr lang="en-US" sz="1900" dirty="0"/>
          </a:p>
        </p:txBody>
      </p:sp>
      <p:sp>
        <p:nvSpPr>
          <p:cNvPr id="11" name="Text 8"/>
          <p:cNvSpPr/>
          <p:nvPr/>
        </p:nvSpPr>
        <p:spPr>
          <a:xfrm>
            <a:off x="8097560" y="4776311"/>
            <a:ext cx="5802630" cy="667703"/>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We plan to continuously refine our model with more diverse datasets and advanced NLP techniques.</a:t>
            </a:r>
            <a:endParaRPr lang="en-US" sz="1600" dirty="0"/>
          </a:p>
        </p:txBody>
      </p:sp>
      <p:sp>
        <p:nvSpPr>
          <p:cNvPr id="12" name="Shape 9"/>
          <p:cNvSpPr/>
          <p:nvPr/>
        </p:nvSpPr>
        <p:spPr>
          <a:xfrm>
            <a:off x="730210" y="6221135"/>
            <a:ext cx="469463" cy="469463"/>
          </a:xfrm>
          <a:prstGeom prst="roundRect">
            <a:avLst>
              <a:gd name="adj" fmla="val 6667"/>
            </a:avLst>
          </a:prstGeom>
          <a:solidFill>
            <a:srgbClr val="315251"/>
          </a:solidFill>
          <a:ln/>
        </p:spPr>
      </p:sp>
      <p:sp>
        <p:nvSpPr>
          <p:cNvPr id="13" name="Text 10"/>
          <p:cNvSpPr/>
          <p:nvPr/>
        </p:nvSpPr>
        <p:spPr>
          <a:xfrm>
            <a:off x="884753" y="6308527"/>
            <a:ext cx="160258" cy="294561"/>
          </a:xfrm>
          <a:prstGeom prst="rect">
            <a:avLst/>
          </a:prstGeom>
          <a:noFill/>
          <a:ln/>
        </p:spPr>
        <p:txBody>
          <a:bodyPr wrap="none" lIns="0" tIns="0" rIns="0" bIns="0" rtlCol="0" anchor="t"/>
          <a:lstStyle/>
          <a:p>
            <a:pPr algn="ctr" indent="0" marL="0">
              <a:lnSpc>
                <a:spcPts val="2300"/>
              </a:lnSpc>
              <a:buNone/>
            </a:pPr>
            <a:r>
              <a:rPr lang="en-US" sz="2300" dirty="0">
                <a:solidFill>
                  <a:srgbClr val="F9EEE7"/>
                </a:solidFill>
                <a:latin typeface="Quattrocento" pitchFamily="34" charset="0"/>
                <a:ea typeface="Quattrocento" pitchFamily="34" charset="-122"/>
                <a:cs typeface="Quattrocento" pitchFamily="34" charset="-120"/>
              </a:rPr>
              <a:t>3</a:t>
            </a:r>
            <a:endParaRPr lang="en-US" sz="2300" dirty="0"/>
          </a:p>
        </p:txBody>
      </p:sp>
      <p:sp>
        <p:nvSpPr>
          <p:cNvPr id="14" name="Text 11"/>
          <p:cNvSpPr/>
          <p:nvPr/>
        </p:nvSpPr>
        <p:spPr>
          <a:xfrm>
            <a:off x="1408271" y="6221135"/>
            <a:ext cx="2476738" cy="306824"/>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Ethical Considerations</a:t>
            </a:r>
            <a:endParaRPr lang="en-US" sz="1900" dirty="0"/>
          </a:p>
        </p:txBody>
      </p:sp>
      <p:sp>
        <p:nvSpPr>
          <p:cNvPr id="15" name="Text 12"/>
          <p:cNvSpPr/>
          <p:nvPr/>
        </p:nvSpPr>
        <p:spPr>
          <a:xfrm>
            <a:off x="1408271" y="6653093"/>
            <a:ext cx="5802630" cy="667703"/>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We're committed to addressing potential biases and ensuring fair screening practices in AI-driven recruitment.</a:t>
            </a:r>
            <a:endParaRPr lang="en-US" sz="1600" dirty="0"/>
          </a:p>
        </p:txBody>
      </p:sp>
      <p:sp>
        <p:nvSpPr>
          <p:cNvPr id="16" name="Shape 13"/>
          <p:cNvSpPr/>
          <p:nvPr/>
        </p:nvSpPr>
        <p:spPr>
          <a:xfrm>
            <a:off x="7419499" y="6221135"/>
            <a:ext cx="469463" cy="469463"/>
          </a:xfrm>
          <a:prstGeom prst="roundRect">
            <a:avLst>
              <a:gd name="adj" fmla="val 6667"/>
            </a:avLst>
          </a:prstGeom>
          <a:solidFill>
            <a:srgbClr val="315251"/>
          </a:solidFill>
          <a:ln/>
        </p:spPr>
      </p:sp>
      <p:sp>
        <p:nvSpPr>
          <p:cNvPr id="17" name="Text 14"/>
          <p:cNvSpPr/>
          <p:nvPr/>
        </p:nvSpPr>
        <p:spPr>
          <a:xfrm>
            <a:off x="7579400" y="6308527"/>
            <a:ext cx="149662" cy="294561"/>
          </a:xfrm>
          <a:prstGeom prst="rect">
            <a:avLst/>
          </a:prstGeom>
          <a:noFill/>
          <a:ln/>
        </p:spPr>
        <p:txBody>
          <a:bodyPr wrap="none" lIns="0" tIns="0" rIns="0" bIns="0" rtlCol="0" anchor="t"/>
          <a:lstStyle/>
          <a:p>
            <a:pPr algn="ctr" indent="0" marL="0">
              <a:lnSpc>
                <a:spcPts val="2300"/>
              </a:lnSpc>
              <a:buNone/>
            </a:pPr>
            <a:r>
              <a:rPr lang="en-US" sz="2300" dirty="0">
                <a:solidFill>
                  <a:srgbClr val="F9EEE7"/>
                </a:solidFill>
                <a:latin typeface="Quattrocento" pitchFamily="34" charset="0"/>
                <a:ea typeface="Quattrocento" pitchFamily="34" charset="-122"/>
                <a:cs typeface="Quattrocento" pitchFamily="34" charset="-120"/>
              </a:rPr>
              <a:t>4</a:t>
            </a:r>
            <a:endParaRPr lang="en-US" sz="2300" dirty="0"/>
          </a:p>
        </p:txBody>
      </p:sp>
      <p:sp>
        <p:nvSpPr>
          <p:cNvPr id="18" name="Text 15"/>
          <p:cNvSpPr/>
          <p:nvPr/>
        </p:nvSpPr>
        <p:spPr>
          <a:xfrm>
            <a:off x="8097560" y="6221135"/>
            <a:ext cx="2497812" cy="306824"/>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Industry Collaboration</a:t>
            </a:r>
            <a:endParaRPr lang="en-US" sz="1900" dirty="0"/>
          </a:p>
        </p:txBody>
      </p:sp>
      <p:sp>
        <p:nvSpPr>
          <p:cNvPr id="19" name="Text 16"/>
          <p:cNvSpPr/>
          <p:nvPr/>
        </p:nvSpPr>
        <p:spPr>
          <a:xfrm>
            <a:off x="8097560" y="6653093"/>
            <a:ext cx="5802630" cy="1001554"/>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We invite HR professionals and tech companies to collaborate on further developing and implementing this technology.</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02838" y="982028"/>
            <a:ext cx="7538323" cy="1349216"/>
          </a:xfrm>
          <a:prstGeom prst="rect">
            <a:avLst/>
          </a:prstGeom>
          <a:noFill/>
          <a:ln/>
        </p:spPr>
        <p:txBody>
          <a:bodyPr wrap="square" lIns="0" tIns="0" rIns="0" bIns="0" rtlCol="0" anchor="t"/>
          <a:lstStyle/>
          <a:p>
            <a:pPr indent="0" marL="0">
              <a:lnSpc>
                <a:spcPts val="5300"/>
              </a:lnSpc>
              <a:buNone/>
            </a:pPr>
            <a:r>
              <a:rPr lang="en-US" sz="4250" dirty="0">
                <a:solidFill>
                  <a:srgbClr val="FFD9BE"/>
                </a:solidFill>
                <a:latin typeface="Quattrocento" pitchFamily="34" charset="0"/>
                <a:ea typeface="Quattrocento" pitchFamily="34" charset="-122"/>
                <a:cs typeface="Quattrocento" pitchFamily="34" charset="-120"/>
              </a:rPr>
              <a:t>Project Overview and Objectives</a:t>
            </a:r>
            <a:endParaRPr lang="en-US" sz="4250" dirty="0"/>
          </a:p>
        </p:txBody>
      </p:sp>
      <p:sp>
        <p:nvSpPr>
          <p:cNvPr id="4" name="Shape 1"/>
          <p:cNvSpPr/>
          <p:nvPr/>
        </p:nvSpPr>
        <p:spPr>
          <a:xfrm>
            <a:off x="802838" y="2933343"/>
            <a:ext cx="401360" cy="401360"/>
          </a:xfrm>
          <a:prstGeom prst="roundRect">
            <a:avLst>
              <a:gd name="adj" fmla="val 8573"/>
            </a:avLst>
          </a:prstGeom>
          <a:solidFill>
            <a:srgbClr val="315251"/>
          </a:solidFill>
          <a:ln/>
        </p:spPr>
      </p:sp>
      <p:sp>
        <p:nvSpPr>
          <p:cNvPr id="5" name="Text 2"/>
          <p:cNvSpPr/>
          <p:nvPr/>
        </p:nvSpPr>
        <p:spPr>
          <a:xfrm>
            <a:off x="1433513" y="2933343"/>
            <a:ext cx="3023830" cy="674608"/>
          </a:xfrm>
          <a:prstGeom prst="rect">
            <a:avLst/>
          </a:prstGeom>
          <a:noFill/>
          <a:ln/>
        </p:spPr>
        <p:txBody>
          <a:bodyPr wrap="square" lIns="0" tIns="0" rIns="0" bIns="0" rtlCol="0" anchor="t"/>
          <a:lstStyle/>
          <a:p>
            <a:pPr indent="0" marL="0">
              <a:lnSpc>
                <a:spcPts val="2650"/>
              </a:lnSpc>
              <a:buNone/>
            </a:pPr>
            <a:r>
              <a:rPr lang="en-US" sz="2100" dirty="0">
                <a:solidFill>
                  <a:srgbClr val="F9EEE7"/>
                </a:solidFill>
                <a:latin typeface="Quattrocento" pitchFamily="34" charset="0"/>
                <a:ea typeface="Quattrocento" pitchFamily="34" charset="-122"/>
                <a:cs typeface="Quattrocento" pitchFamily="34" charset="-120"/>
              </a:rPr>
              <a:t>Automate Resume Filtering</a:t>
            </a:r>
            <a:endParaRPr lang="en-US" sz="2100" dirty="0"/>
          </a:p>
        </p:txBody>
      </p:sp>
      <p:sp>
        <p:nvSpPr>
          <p:cNvPr id="6" name="Text 3"/>
          <p:cNvSpPr/>
          <p:nvPr/>
        </p:nvSpPr>
        <p:spPr>
          <a:xfrm>
            <a:off x="1433513" y="3745587"/>
            <a:ext cx="3023830" cy="1101209"/>
          </a:xfrm>
          <a:prstGeom prst="rect">
            <a:avLst/>
          </a:prstGeom>
          <a:noFill/>
          <a:ln/>
        </p:spPr>
        <p:txBody>
          <a:bodyPr wrap="square" lIns="0" tIns="0" rIns="0" bIns="0" rtlCol="0" anchor="t"/>
          <a:lstStyle/>
          <a:p>
            <a:pPr indent="0" marL="0">
              <a:lnSpc>
                <a:spcPts val="2850"/>
              </a:lnSpc>
              <a:buNone/>
            </a:pPr>
            <a:r>
              <a:rPr lang="en-US" sz="1800" dirty="0">
                <a:solidFill>
                  <a:srgbClr val="F9EEE7"/>
                </a:solidFill>
                <a:latin typeface="Quattrocento" pitchFamily="34" charset="0"/>
                <a:ea typeface="Quattrocento" pitchFamily="34" charset="-122"/>
                <a:cs typeface="Quattrocento" pitchFamily="34" charset="-120"/>
              </a:rPr>
              <a:t>Develop an AI model to screen resumes efficiently and accurately. </a:t>
            </a:r>
            <a:endParaRPr lang="en-US" sz="1800" dirty="0"/>
          </a:p>
        </p:txBody>
      </p:sp>
      <p:sp>
        <p:nvSpPr>
          <p:cNvPr id="7" name="Shape 4"/>
          <p:cNvSpPr/>
          <p:nvPr/>
        </p:nvSpPr>
        <p:spPr>
          <a:xfrm>
            <a:off x="4686657" y="2933343"/>
            <a:ext cx="401360" cy="401360"/>
          </a:xfrm>
          <a:prstGeom prst="roundRect">
            <a:avLst>
              <a:gd name="adj" fmla="val 8573"/>
            </a:avLst>
          </a:prstGeom>
          <a:solidFill>
            <a:srgbClr val="315251"/>
          </a:solidFill>
          <a:ln/>
        </p:spPr>
      </p:sp>
      <p:sp>
        <p:nvSpPr>
          <p:cNvPr id="8" name="Text 5"/>
          <p:cNvSpPr/>
          <p:nvPr/>
        </p:nvSpPr>
        <p:spPr>
          <a:xfrm>
            <a:off x="5317331" y="2933343"/>
            <a:ext cx="3023830" cy="674608"/>
          </a:xfrm>
          <a:prstGeom prst="rect">
            <a:avLst/>
          </a:prstGeom>
          <a:noFill/>
          <a:ln/>
        </p:spPr>
        <p:txBody>
          <a:bodyPr wrap="square" lIns="0" tIns="0" rIns="0" bIns="0" rtlCol="0" anchor="t"/>
          <a:lstStyle/>
          <a:p>
            <a:pPr indent="0" marL="0">
              <a:lnSpc>
                <a:spcPts val="2650"/>
              </a:lnSpc>
              <a:buNone/>
            </a:pPr>
            <a:r>
              <a:rPr lang="en-US" sz="2100" dirty="0">
                <a:solidFill>
                  <a:srgbClr val="F9EEE7"/>
                </a:solidFill>
                <a:latin typeface="Quattrocento" pitchFamily="34" charset="0"/>
                <a:ea typeface="Quattrocento" pitchFamily="34" charset="-122"/>
                <a:cs typeface="Quattrocento" pitchFamily="34" charset="-120"/>
              </a:rPr>
              <a:t>Leverage Hugging Face Transformers</a:t>
            </a:r>
            <a:endParaRPr lang="en-US" sz="2100" dirty="0"/>
          </a:p>
        </p:txBody>
      </p:sp>
      <p:sp>
        <p:nvSpPr>
          <p:cNvPr id="9" name="Text 6"/>
          <p:cNvSpPr/>
          <p:nvPr/>
        </p:nvSpPr>
        <p:spPr>
          <a:xfrm>
            <a:off x="5317331" y="3745587"/>
            <a:ext cx="3023830" cy="1101209"/>
          </a:xfrm>
          <a:prstGeom prst="rect">
            <a:avLst/>
          </a:prstGeom>
          <a:noFill/>
          <a:ln/>
        </p:spPr>
        <p:txBody>
          <a:bodyPr wrap="square" lIns="0" tIns="0" rIns="0" bIns="0" rtlCol="0" anchor="t"/>
          <a:lstStyle/>
          <a:p>
            <a:pPr indent="0" marL="0">
              <a:lnSpc>
                <a:spcPts val="2850"/>
              </a:lnSpc>
              <a:buNone/>
            </a:pPr>
            <a:r>
              <a:rPr lang="en-US" sz="1800" dirty="0">
                <a:solidFill>
                  <a:srgbClr val="F9EEE7"/>
                </a:solidFill>
                <a:latin typeface="Quattrocento" pitchFamily="34" charset="0"/>
                <a:ea typeface="Quattrocento" pitchFamily="34" charset="-122"/>
                <a:cs typeface="Quattrocento" pitchFamily="34" charset="-120"/>
              </a:rPr>
              <a:t>Utilize pre-trained models for natural language processing tasks.</a:t>
            </a:r>
            <a:endParaRPr lang="en-US" sz="1800" dirty="0"/>
          </a:p>
        </p:txBody>
      </p:sp>
      <p:sp>
        <p:nvSpPr>
          <p:cNvPr id="10" name="Shape 7"/>
          <p:cNvSpPr/>
          <p:nvPr/>
        </p:nvSpPr>
        <p:spPr>
          <a:xfrm>
            <a:off x="802838" y="5334119"/>
            <a:ext cx="401360" cy="401360"/>
          </a:xfrm>
          <a:prstGeom prst="roundRect">
            <a:avLst>
              <a:gd name="adj" fmla="val 8573"/>
            </a:avLst>
          </a:prstGeom>
          <a:solidFill>
            <a:srgbClr val="315251"/>
          </a:solidFill>
          <a:ln/>
        </p:spPr>
      </p:sp>
      <p:sp>
        <p:nvSpPr>
          <p:cNvPr id="11" name="Text 8"/>
          <p:cNvSpPr/>
          <p:nvPr/>
        </p:nvSpPr>
        <p:spPr>
          <a:xfrm>
            <a:off x="1433513" y="5334119"/>
            <a:ext cx="2753082" cy="337304"/>
          </a:xfrm>
          <a:prstGeom prst="rect">
            <a:avLst/>
          </a:prstGeom>
          <a:noFill/>
          <a:ln/>
        </p:spPr>
        <p:txBody>
          <a:bodyPr wrap="none" lIns="0" tIns="0" rIns="0" bIns="0" rtlCol="0" anchor="t"/>
          <a:lstStyle/>
          <a:p>
            <a:pPr indent="0" marL="0">
              <a:lnSpc>
                <a:spcPts val="2650"/>
              </a:lnSpc>
              <a:buNone/>
            </a:pPr>
            <a:r>
              <a:rPr lang="en-US" sz="2100" dirty="0">
                <a:solidFill>
                  <a:srgbClr val="F9EEE7"/>
                </a:solidFill>
                <a:latin typeface="Quattrocento" pitchFamily="34" charset="0"/>
                <a:ea typeface="Quattrocento" pitchFamily="34" charset="-122"/>
                <a:cs typeface="Quattrocento" pitchFamily="34" charset="-120"/>
              </a:rPr>
              <a:t>Enhance HR Efficiency</a:t>
            </a:r>
            <a:endParaRPr lang="en-US" sz="2100" dirty="0"/>
          </a:p>
        </p:txBody>
      </p:sp>
      <p:sp>
        <p:nvSpPr>
          <p:cNvPr id="12" name="Text 9"/>
          <p:cNvSpPr/>
          <p:nvPr/>
        </p:nvSpPr>
        <p:spPr>
          <a:xfrm>
            <a:off x="1433513" y="5809059"/>
            <a:ext cx="3023830" cy="1101209"/>
          </a:xfrm>
          <a:prstGeom prst="rect">
            <a:avLst/>
          </a:prstGeom>
          <a:noFill/>
          <a:ln/>
        </p:spPr>
        <p:txBody>
          <a:bodyPr wrap="square" lIns="0" tIns="0" rIns="0" bIns="0" rtlCol="0" anchor="t"/>
          <a:lstStyle/>
          <a:p>
            <a:pPr indent="0" marL="0">
              <a:lnSpc>
                <a:spcPts val="2850"/>
              </a:lnSpc>
              <a:buNone/>
            </a:pPr>
            <a:r>
              <a:rPr lang="en-US" sz="1800" dirty="0">
                <a:solidFill>
                  <a:srgbClr val="F9EEE7"/>
                </a:solidFill>
                <a:latin typeface="Quattrocento" pitchFamily="34" charset="0"/>
                <a:ea typeface="Quattrocento" pitchFamily="34" charset="-122"/>
                <a:cs typeface="Quattrocento" pitchFamily="34" charset="-120"/>
              </a:rPr>
              <a:t>Reduce manual screening time and improve candidate selection.</a:t>
            </a:r>
            <a:endParaRPr lang="en-US" sz="1800" dirty="0"/>
          </a:p>
        </p:txBody>
      </p:sp>
      <p:sp>
        <p:nvSpPr>
          <p:cNvPr id="13" name="Shape 10"/>
          <p:cNvSpPr/>
          <p:nvPr/>
        </p:nvSpPr>
        <p:spPr>
          <a:xfrm>
            <a:off x="4686657" y="5334119"/>
            <a:ext cx="401360" cy="401360"/>
          </a:xfrm>
          <a:prstGeom prst="roundRect">
            <a:avLst>
              <a:gd name="adj" fmla="val 8573"/>
            </a:avLst>
          </a:prstGeom>
          <a:solidFill>
            <a:srgbClr val="315251"/>
          </a:solidFill>
          <a:ln/>
        </p:spPr>
      </p:sp>
      <p:sp>
        <p:nvSpPr>
          <p:cNvPr id="14" name="Text 11"/>
          <p:cNvSpPr/>
          <p:nvPr/>
        </p:nvSpPr>
        <p:spPr>
          <a:xfrm>
            <a:off x="5317331" y="5334119"/>
            <a:ext cx="3023830" cy="674608"/>
          </a:xfrm>
          <a:prstGeom prst="rect">
            <a:avLst/>
          </a:prstGeom>
          <a:noFill/>
          <a:ln/>
        </p:spPr>
        <p:txBody>
          <a:bodyPr wrap="square" lIns="0" tIns="0" rIns="0" bIns="0" rtlCol="0" anchor="t"/>
          <a:lstStyle/>
          <a:p>
            <a:pPr indent="0" marL="0">
              <a:lnSpc>
                <a:spcPts val="2650"/>
              </a:lnSpc>
              <a:buNone/>
            </a:pPr>
            <a:r>
              <a:rPr lang="en-US" sz="2100" dirty="0">
                <a:solidFill>
                  <a:srgbClr val="F9EEE7"/>
                </a:solidFill>
                <a:latin typeface="Quattrocento" pitchFamily="34" charset="0"/>
                <a:ea typeface="Quattrocento" pitchFamily="34" charset="-122"/>
                <a:cs typeface="Quattrocento" pitchFamily="34" charset="-120"/>
              </a:rPr>
              <a:t>Provide Comprehensive Documentation</a:t>
            </a:r>
            <a:endParaRPr lang="en-US" sz="2100" dirty="0"/>
          </a:p>
        </p:txBody>
      </p:sp>
      <p:sp>
        <p:nvSpPr>
          <p:cNvPr id="15" name="Text 12"/>
          <p:cNvSpPr/>
          <p:nvPr/>
        </p:nvSpPr>
        <p:spPr>
          <a:xfrm>
            <a:off x="5317331" y="6146363"/>
            <a:ext cx="3023830" cy="1101209"/>
          </a:xfrm>
          <a:prstGeom prst="rect">
            <a:avLst/>
          </a:prstGeom>
          <a:noFill/>
          <a:ln/>
        </p:spPr>
        <p:txBody>
          <a:bodyPr wrap="square" lIns="0" tIns="0" rIns="0" bIns="0" rtlCol="0" anchor="t"/>
          <a:lstStyle/>
          <a:p>
            <a:pPr indent="0" marL="0">
              <a:lnSpc>
                <a:spcPts val="2850"/>
              </a:lnSpc>
              <a:buNone/>
            </a:pPr>
            <a:r>
              <a:rPr lang="en-US" sz="1800" dirty="0">
                <a:solidFill>
                  <a:srgbClr val="F9EEE7"/>
                </a:solidFill>
                <a:latin typeface="Quattrocento" pitchFamily="34" charset="0"/>
                <a:ea typeface="Quattrocento" pitchFamily="34" charset="-122"/>
                <a:cs typeface="Quattrocento" pitchFamily="34" charset="-120"/>
              </a:rPr>
              <a:t>Our tool automatically filters out resumes that do not match the job requirements.</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102763"/>
            <a:ext cx="9173408" cy="704017"/>
          </a:xfrm>
          <a:prstGeom prst="rect">
            <a:avLst/>
          </a:prstGeom>
          <a:noFill/>
          <a:ln/>
        </p:spPr>
        <p:txBody>
          <a:bodyPr wrap="non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Dataset Selection and Preprocessing</a:t>
            </a:r>
            <a:endParaRPr lang="en-US" sz="4400" dirty="0"/>
          </a:p>
        </p:txBody>
      </p:sp>
      <p:sp>
        <p:nvSpPr>
          <p:cNvPr id="3" name="Text 1"/>
          <p:cNvSpPr/>
          <p:nvPr/>
        </p:nvSpPr>
        <p:spPr>
          <a:xfrm>
            <a:off x="837724" y="3405068"/>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D9BE"/>
                </a:solidFill>
                <a:latin typeface="Quattrocento" pitchFamily="34" charset="0"/>
                <a:ea typeface="Quattrocento" pitchFamily="34" charset="-122"/>
                <a:cs typeface="Quattrocento" pitchFamily="34" charset="-120"/>
              </a:rPr>
              <a:t>Dataset Criteria</a:t>
            </a:r>
            <a:endParaRPr lang="en-US" sz="2200" dirty="0"/>
          </a:p>
        </p:txBody>
      </p:sp>
      <p:sp>
        <p:nvSpPr>
          <p:cNvPr id="4" name="Text 2"/>
          <p:cNvSpPr/>
          <p:nvPr/>
        </p:nvSpPr>
        <p:spPr>
          <a:xfrm>
            <a:off x="837724" y="3996333"/>
            <a:ext cx="6185535" cy="1532096"/>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We selected a diverse dataset of resumes spanning various industries and job roles. The dataset includes labeled examples of both successful and unsuccessful job applications in Kaggle. </a:t>
            </a:r>
            <a:endParaRPr lang="en-US" sz="1850" dirty="0"/>
          </a:p>
        </p:txBody>
      </p:sp>
      <p:sp>
        <p:nvSpPr>
          <p:cNvPr id="5" name="Text 3"/>
          <p:cNvSpPr/>
          <p:nvPr/>
        </p:nvSpPr>
        <p:spPr>
          <a:xfrm>
            <a:off x="7614761" y="3405068"/>
            <a:ext cx="4156115" cy="351949"/>
          </a:xfrm>
          <a:prstGeom prst="rect">
            <a:avLst/>
          </a:prstGeom>
          <a:noFill/>
          <a:ln/>
        </p:spPr>
        <p:txBody>
          <a:bodyPr wrap="none" lIns="0" tIns="0" rIns="0" bIns="0" rtlCol="0" anchor="t"/>
          <a:lstStyle/>
          <a:p>
            <a:pPr indent="0" marL="0">
              <a:lnSpc>
                <a:spcPts val="2750"/>
              </a:lnSpc>
              <a:buNone/>
            </a:pPr>
            <a:r>
              <a:rPr lang="en-US" sz="2200" dirty="0">
                <a:solidFill>
                  <a:srgbClr val="FFD9BE"/>
                </a:solidFill>
                <a:latin typeface="Quattrocento" pitchFamily="34" charset="0"/>
                <a:ea typeface="Quattrocento" pitchFamily="34" charset="-122"/>
                <a:cs typeface="Quattrocento" pitchFamily="34" charset="-120"/>
              </a:rPr>
              <a:t>Data Cleaning and Preprocessing</a:t>
            </a:r>
            <a:endParaRPr lang="en-US" sz="2200" dirty="0"/>
          </a:p>
        </p:txBody>
      </p:sp>
      <p:sp>
        <p:nvSpPr>
          <p:cNvPr id="6" name="Text 4"/>
          <p:cNvSpPr/>
          <p:nvPr/>
        </p:nvSpPr>
        <p:spPr>
          <a:xfrm>
            <a:off x="7614761" y="3996333"/>
            <a:ext cx="6185535" cy="1915120"/>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Our preprocessing pipeline includes removing personal identifiers, standardizing formatting, and extracting key features such as education, work experience, and skills. We also performed text normalization and tokenization to prepare the data for our transformer model.</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3923228"/>
            <a:ext cx="6185535" cy="383024"/>
          </a:xfrm>
          <a:prstGeom prst="rect">
            <a:avLst/>
          </a:prstGeom>
          <a:noFill/>
          <a:ln/>
        </p:spPr>
        <p:txBody>
          <a:bodyPr wrap="none" lIns="0" tIns="0" rIns="0" bIns="0" rtlCol="0" anchor="t"/>
          <a:lstStyle/>
          <a:p>
            <a:pPr indent="0" marL="0">
              <a:lnSpc>
                <a:spcPts val="3000"/>
              </a:lnSpc>
              <a:buNone/>
            </a:pPr>
            <a:endParaRPr lang="en-US" sz="1850" dirty="0"/>
          </a:p>
        </p:txBody>
      </p:sp>
      <p:sp>
        <p:nvSpPr>
          <p:cNvPr id="3" name="Text 1"/>
          <p:cNvSpPr/>
          <p:nvPr/>
        </p:nvSpPr>
        <p:spPr>
          <a:xfrm>
            <a:off x="7614761" y="3463528"/>
            <a:ext cx="5632490" cy="704017"/>
          </a:xfrm>
          <a:prstGeom prst="rect">
            <a:avLst/>
          </a:prstGeom>
          <a:noFill/>
          <a:ln/>
        </p:spPr>
        <p:txBody>
          <a:bodyPr wrap="none" lIns="0" tIns="0" rIns="0" bIns="0" rtlCol="0" anchor="t"/>
          <a:lstStyle/>
          <a:p>
            <a:pPr indent="0" marL="0">
              <a:lnSpc>
                <a:spcPts val="5500"/>
              </a:lnSpc>
              <a:buNone/>
            </a:pPr>
            <a:endParaRPr lang="en-US" sz="4400" dirty="0"/>
          </a:p>
        </p:txBody>
      </p:sp>
      <p:sp>
        <p:nvSpPr>
          <p:cNvPr id="4" name="Text 2"/>
          <p:cNvSpPr/>
          <p:nvPr/>
        </p:nvSpPr>
        <p:spPr>
          <a:xfrm>
            <a:off x="7614761" y="4406860"/>
            <a:ext cx="6185535" cy="383024"/>
          </a:xfrm>
          <a:prstGeom prst="rect">
            <a:avLst/>
          </a:prstGeom>
          <a:noFill/>
          <a:ln/>
        </p:spPr>
        <p:txBody>
          <a:bodyPr wrap="none" lIns="0" tIns="0" rIns="0" bIns="0" rtlCol="0" anchor="t"/>
          <a:lstStyle/>
          <a:p>
            <a:pPr indent="0" marL="0">
              <a:lnSpc>
                <a:spcPts val="3000"/>
              </a:lnSpc>
              <a:buNone/>
            </a:pP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73153" y="539591"/>
            <a:ext cx="6555819" cy="577096"/>
          </a:xfrm>
          <a:prstGeom prst="rect">
            <a:avLst/>
          </a:prstGeom>
          <a:noFill/>
          <a:ln/>
        </p:spPr>
        <p:txBody>
          <a:bodyPr wrap="none" lIns="0" tIns="0" rIns="0" bIns="0" rtlCol="0" anchor="t"/>
          <a:lstStyle/>
          <a:p>
            <a:pPr indent="0" marL="0">
              <a:lnSpc>
                <a:spcPts val="4500"/>
              </a:lnSpc>
              <a:buNone/>
            </a:pPr>
            <a:r>
              <a:rPr lang="en-US" sz="3600" dirty="0">
                <a:solidFill>
                  <a:srgbClr val="FFD9BE"/>
                </a:solidFill>
                <a:latin typeface="Quattrocento" pitchFamily="34" charset="0"/>
                <a:ea typeface="Quattrocento" pitchFamily="34" charset="-122"/>
                <a:cs typeface="Quattrocento" pitchFamily="34" charset="-120"/>
              </a:rPr>
              <a:t>Exploratory Data Analysis (EDA)</a:t>
            </a:r>
            <a:endParaRPr lang="en-US" sz="3600" dirty="0"/>
          </a:p>
        </p:txBody>
      </p:sp>
      <p:pic>
        <p:nvPicPr>
          <p:cNvPr id="4" name="Image 1" descr="preencoded.png">    </p:cNvPr>
          <p:cNvPicPr>
            <a:picLocks noChangeAspect="1"/>
          </p:cNvPicPr>
          <p:nvPr/>
        </p:nvPicPr>
        <p:blipFill>
          <a:blip r:embed="rId2"/>
          <a:stretch>
            <a:fillRect/>
          </a:stretch>
        </p:blipFill>
        <p:spPr>
          <a:xfrm>
            <a:off x="6173153" y="1411010"/>
            <a:ext cx="981075" cy="1569720"/>
          </a:xfrm>
          <a:prstGeom prst="rect">
            <a:avLst/>
          </a:prstGeom>
        </p:spPr>
      </p:pic>
      <p:sp>
        <p:nvSpPr>
          <p:cNvPr id="5" name="Text 1"/>
          <p:cNvSpPr/>
          <p:nvPr/>
        </p:nvSpPr>
        <p:spPr>
          <a:xfrm>
            <a:off x="7448550" y="1607225"/>
            <a:ext cx="2308384" cy="288488"/>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Distribution Analysis</a:t>
            </a:r>
            <a:endParaRPr lang="en-US" sz="1800" dirty="0"/>
          </a:p>
        </p:txBody>
      </p:sp>
      <p:sp>
        <p:nvSpPr>
          <p:cNvPr id="6" name="Text 2"/>
          <p:cNvSpPr/>
          <p:nvPr/>
        </p:nvSpPr>
        <p:spPr>
          <a:xfrm>
            <a:off x="7448550" y="2013347"/>
            <a:ext cx="6495098" cy="627698"/>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We examined the distribution of resume lengths, job categories, and key skills across our dataset.</a:t>
            </a:r>
            <a:endParaRPr lang="en-US" sz="1500" dirty="0"/>
          </a:p>
        </p:txBody>
      </p:sp>
      <p:pic>
        <p:nvPicPr>
          <p:cNvPr id="7" name="Image 2" descr="preencoded.png">    </p:cNvPr>
          <p:cNvPicPr>
            <a:picLocks noChangeAspect="1"/>
          </p:cNvPicPr>
          <p:nvPr/>
        </p:nvPicPr>
        <p:blipFill>
          <a:blip r:embed="rId3"/>
          <a:stretch>
            <a:fillRect/>
          </a:stretch>
        </p:blipFill>
        <p:spPr>
          <a:xfrm>
            <a:off x="6173153" y="2980730"/>
            <a:ext cx="981075" cy="1569720"/>
          </a:xfrm>
          <a:prstGeom prst="rect">
            <a:avLst/>
          </a:prstGeom>
        </p:spPr>
      </p:pic>
      <p:sp>
        <p:nvSpPr>
          <p:cNvPr id="8" name="Text 3"/>
          <p:cNvSpPr/>
          <p:nvPr/>
        </p:nvSpPr>
        <p:spPr>
          <a:xfrm>
            <a:off x="7448550" y="3176945"/>
            <a:ext cx="2308384" cy="288488"/>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Keyword Frequency</a:t>
            </a:r>
            <a:endParaRPr lang="en-US" sz="1800" dirty="0"/>
          </a:p>
        </p:txBody>
      </p:sp>
      <p:sp>
        <p:nvSpPr>
          <p:cNvPr id="9" name="Text 4"/>
          <p:cNvSpPr/>
          <p:nvPr/>
        </p:nvSpPr>
        <p:spPr>
          <a:xfrm>
            <a:off x="7448550" y="3583067"/>
            <a:ext cx="6495098" cy="313849"/>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We identified the most common keywords and phrases in resumes.</a:t>
            </a:r>
            <a:endParaRPr lang="en-US" sz="1500" dirty="0"/>
          </a:p>
        </p:txBody>
      </p:sp>
      <p:pic>
        <p:nvPicPr>
          <p:cNvPr id="10" name="Image 3" descr="preencoded.png">    </p:cNvPr>
          <p:cNvPicPr>
            <a:picLocks noChangeAspect="1"/>
          </p:cNvPicPr>
          <p:nvPr/>
        </p:nvPicPr>
        <p:blipFill>
          <a:blip r:embed="rId4"/>
          <a:stretch>
            <a:fillRect/>
          </a:stretch>
        </p:blipFill>
        <p:spPr>
          <a:xfrm>
            <a:off x="6173153" y="4550450"/>
            <a:ext cx="981075" cy="1569720"/>
          </a:xfrm>
          <a:prstGeom prst="rect">
            <a:avLst/>
          </a:prstGeom>
        </p:spPr>
      </p:pic>
      <p:sp>
        <p:nvSpPr>
          <p:cNvPr id="11" name="Text 5"/>
          <p:cNvSpPr/>
          <p:nvPr/>
        </p:nvSpPr>
        <p:spPr>
          <a:xfrm>
            <a:off x="7448550" y="4746665"/>
            <a:ext cx="2308384" cy="288488"/>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Correlation Studies</a:t>
            </a:r>
            <a:endParaRPr lang="en-US" sz="1800" dirty="0"/>
          </a:p>
        </p:txBody>
      </p:sp>
      <p:sp>
        <p:nvSpPr>
          <p:cNvPr id="12" name="Text 6"/>
          <p:cNvSpPr/>
          <p:nvPr/>
        </p:nvSpPr>
        <p:spPr>
          <a:xfrm>
            <a:off x="7448550" y="5152787"/>
            <a:ext cx="6495098" cy="627698"/>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We analyzed correlations between various resume features and application success rates.</a:t>
            </a:r>
            <a:endParaRPr lang="en-US" sz="1500" dirty="0"/>
          </a:p>
        </p:txBody>
      </p:sp>
      <p:pic>
        <p:nvPicPr>
          <p:cNvPr id="13" name="Image 4" descr="preencoded.png">    </p:cNvPr>
          <p:cNvPicPr>
            <a:picLocks noChangeAspect="1"/>
          </p:cNvPicPr>
          <p:nvPr/>
        </p:nvPicPr>
        <p:blipFill>
          <a:blip r:embed="rId5"/>
          <a:stretch>
            <a:fillRect/>
          </a:stretch>
        </p:blipFill>
        <p:spPr>
          <a:xfrm>
            <a:off x="6173153" y="6120170"/>
            <a:ext cx="981075" cy="1569720"/>
          </a:xfrm>
          <a:prstGeom prst="rect">
            <a:avLst/>
          </a:prstGeom>
        </p:spPr>
      </p:pic>
      <p:sp>
        <p:nvSpPr>
          <p:cNvPr id="14" name="Text 7"/>
          <p:cNvSpPr/>
          <p:nvPr/>
        </p:nvSpPr>
        <p:spPr>
          <a:xfrm>
            <a:off x="7448550" y="6316385"/>
            <a:ext cx="2308384" cy="288488"/>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Visualization</a:t>
            </a:r>
            <a:endParaRPr lang="en-US" sz="1800" dirty="0"/>
          </a:p>
        </p:txBody>
      </p:sp>
      <p:sp>
        <p:nvSpPr>
          <p:cNvPr id="15" name="Text 8"/>
          <p:cNvSpPr/>
          <p:nvPr/>
        </p:nvSpPr>
        <p:spPr>
          <a:xfrm>
            <a:off x="7448550" y="6722507"/>
            <a:ext cx="6495098" cy="627698"/>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We created insightful visualizations to represent our findings, including word clouds and heatmaps.</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95298" y="632460"/>
            <a:ext cx="7726204" cy="1191339"/>
          </a:xfrm>
          <a:prstGeom prst="rect">
            <a:avLst/>
          </a:prstGeom>
          <a:noFill/>
          <a:ln/>
        </p:spPr>
        <p:txBody>
          <a:bodyPr wrap="square" lIns="0" tIns="0" rIns="0" bIns="0" rtlCol="0" anchor="t"/>
          <a:lstStyle/>
          <a:p>
            <a:pPr indent="0" marL="0">
              <a:lnSpc>
                <a:spcPts val="4650"/>
              </a:lnSpc>
              <a:buNone/>
            </a:pPr>
            <a:r>
              <a:rPr lang="en-US" sz="3750" dirty="0">
                <a:solidFill>
                  <a:srgbClr val="FFD9BE"/>
                </a:solidFill>
                <a:latin typeface="Quattrocento" pitchFamily="34" charset="0"/>
                <a:ea typeface="Quattrocento" pitchFamily="34" charset="-122"/>
                <a:cs typeface="Quattrocento" pitchFamily="34" charset="-120"/>
              </a:rPr>
              <a:t>Implementing Hugging Face Transformers</a:t>
            </a:r>
            <a:endParaRPr lang="en-US" sz="3750" dirty="0"/>
          </a:p>
        </p:txBody>
      </p:sp>
      <p:sp>
        <p:nvSpPr>
          <p:cNvPr id="4" name="Shape 1"/>
          <p:cNvSpPr/>
          <p:nvPr/>
        </p:nvSpPr>
        <p:spPr>
          <a:xfrm>
            <a:off x="6487597" y="2127528"/>
            <a:ext cx="22860" cy="5469612"/>
          </a:xfrm>
          <a:prstGeom prst="roundRect">
            <a:avLst>
              <a:gd name="adj" fmla="val 132909"/>
            </a:avLst>
          </a:prstGeom>
          <a:solidFill>
            <a:srgbClr val="4A6B6A"/>
          </a:solidFill>
          <a:ln/>
        </p:spPr>
      </p:sp>
      <p:sp>
        <p:nvSpPr>
          <p:cNvPr id="5" name="Shape 2"/>
          <p:cNvSpPr/>
          <p:nvPr/>
        </p:nvSpPr>
        <p:spPr>
          <a:xfrm>
            <a:off x="6703993" y="2571631"/>
            <a:ext cx="708898" cy="22860"/>
          </a:xfrm>
          <a:prstGeom prst="roundRect">
            <a:avLst>
              <a:gd name="adj" fmla="val 132909"/>
            </a:avLst>
          </a:prstGeom>
          <a:solidFill>
            <a:srgbClr val="4A6B6A"/>
          </a:solidFill>
          <a:ln/>
        </p:spPr>
      </p:sp>
      <p:sp>
        <p:nvSpPr>
          <p:cNvPr id="6" name="Shape 3"/>
          <p:cNvSpPr/>
          <p:nvPr/>
        </p:nvSpPr>
        <p:spPr>
          <a:xfrm>
            <a:off x="6271200" y="2355294"/>
            <a:ext cx="455652" cy="455652"/>
          </a:xfrm>
          <a:prstGeom prst="roundRect">
            <a:avLst>
              <a:gd name="adj" fmla="val 6668"/>
            </a:avLst>
          </a:prstGeom>
          <a:solidFill>
            <a:srgbClr val="315251"/>
          </a:solidFill>
          <a:ln/>
        </p:spPr>
      </p:sp>
      <p:sp>
        <p:nvSpPr>
          <p:cNvPr id="7" name="Text 4"/>
          <p:cNvSpPr/>
          <p:nvPr/>
        </p:nvSpPr>
        <p:spPr>
          <a:xfrm>
            <a:off x="6448365" y="2440067"/>
            <a:ext cx="101203" cy="285988"/>
          </a:xfrm>
          <a:prstGeom prst="rect">
            <a:avLst/>
          </a:prstGeom>
          <a:noFill/>
          <a:ln/>
        </p:spPr>
        <p:txBody>
          <a:bodyPr wrap="none" lIns="0" tIns="0" rIns="0" bIns="0" rtlCol="0" anchor="t"/>
          <a:lstStyle/>
          <a:p>
            <a:pPr algn="ctr" indent="0" marL="0">
              <a:lnSpc>
                <a:spcPts val="2250"/>
              </a:lnSpc>
              <a:buNone/>
            </a:pPr>
            <a:r>
              <a:rPr lang="en-US" sz="2250" dirty="0">
                <a:solidFill>
                  <a:srgbClr val="F9EEE7"/>
                </a:solidFill>
                <a:latin typeface="Quattrocento" pitchFamily="34" charset="0"/>
                <a:ea typeface="Quattrocento" pitchFamily="34" charset="-122"/>
                <a:cs typeface="Quattrocento" pitchFamily="34" charset="-120"/>
              </a:rPr>
              <a:t>1</a:t>
            </a:r>
            <a:endParaRPr lang="en-US" sz="2250" dirty="0"/>
          </a:p>
        </p:txBody>
      </p:sp>
      <p:sp>
        <p:nvSpPr>
          <p:cNvPr id="8" name="Text 5"/>
          <p:cNvSpPr/>
          <p:nvPr/>
        </p:nvSpPr>
        <p:spPr>
          <a:xfrm>
            <a:off x="7612975" y="2330053"/>
            <a:ext cx="2382917" cy="297775"/>
          </a:xfrm>
          <a:prstGeom prst="rect">
            <a:avLst/>
          </a:prstGeom>
          <a:noFill/>
          <a:ln/>
        </p:spPr>
        <p:txBody>
          <a:bodyPr wrap="none" lIns="0" tIns="0" rIns="0" bIns="0" rtlCol="0" anchor="t"/>
          <a:lstStyle/>
          <a:p>
            <a:pPr algn="l" indent="0" marL="0">
              <a:lnSpc>
                <a:spcPts val="2300"/>
              </a:lnSpc>
              <a:buNone/>
            </a:pPr>
            <a:r>
              <a:rPr lang="en-US" sz="1850" dirty="0">
                <a:solidFill>
                  <a:srgbClr val="F9EEE7"/>
                </a:solidFill>
                <a:latin typeface="Quattrocento" pitchFamily="34" charset="0"/>
                <a:ea typeface="Quattrocento" pitchFamily="34" charset="-122"/>
                <a:cs typeface="Quattrocento" pitchFamily="34" charset="-120"/>
              </a:rPr>
              <a:t>Model Selection</a:t>
            </a:r>
            <a:endParaRPr lang="en-US" sz="1850" dirty="0"/>
          </a:p>
        </p:txBody>
      </p:sp>
      <p:sp>
        <p:nvSpPr>
          <p:cNvPr id="9" name="Text 6"/>
          <p:cNvSpPr/>
          <p:nvPr/>
        </p:nvSpPr>
        <p:spPr>
          <a:xfrm>
            <a:off x="7612975" y="2749272"/>
            <a:ext cx="6308527" cy="971907"/>
          </a:xfrm>
          <a:prstGeom prst="rect">
            <a:avLst/>
          </a:prstGeom>
          <a:noFill/>
          <a:ln/>
        </p:spPr>
        <p:txBody>
          <a:bodyPr wrap="square" lIns="0" tIns="0" rIns="0" bIns="0" rtlCol="0" anchor="t"/>
          <a:lstStyle/>
          <a:p>
            <a:pPr algn="l" indent="0" marL="0">
              <a:lnSpc>
                <a:spcPts val="2550"/>
              </a:lnSpc>
              <a:buNone/>
            </a:pPr>
            <a:r>
              <a:rPr lang="en-US" sz="1550" dirty="0">
                <a:solidFill>
                  <a:srgbClr val="F9EEE7"/>
                </a:solidFill>
                <a:latin typeface="Quattrocento" pitchFamily="34" charset="0"/>
                <a:ea typeface="Quattrocento" pitchFamily="34" charset="-122"/>
                <a:cs typeface="Quattrocento" pitchFamily="34" charset="-120"/>
              </a:rPr>
              <a:t>We chose DistilBert (Bidirectional Encoder Representations from Transformers) as our base model due to its strong performance in natural language understanding tasks.</a:t>
            </a:r>
            <a:endParaRPr lang="en-US" sz="1550" dirty="0"/>
          </a:p>
        </p:txBody>
      </p:sp>
      <p:sp>
        <p:nvSpPr>
          <p:cNvPr id="10" name="Shape 7"/>
          <p:cNvSpPr/>
          <p:nvPr/>
        </p:nvSpPr>
        <p:spPr>
          <a:xfrm>
            <a:off x="6703993" y="4570333"/>
            <a:ext cx="708898" cy="22860"/>
          </a:xfrm>
          <a:prstGeom prst="roundRect">
            <a:avLst>
              <a:gd name="adj" fmla="val 132909"/>
            </a:avLst>
          </a:prstGeom>
          <a:solidFill>
            <a:srgbClr val="4A6B6A"/>
          </a:solidFill>
          <a:ln/>
        </p:spPr>
      </p:sp>
      <p:sp>
        <p:nvSpPr>
          <p:cNvPr id="11" name="Shape 8"/>
          <p:cNvSpPr/>
          <p:nvPr/>
        </p:nvSpPr>
        <p:spPr>
          <a:xfrm>
            <a:off x="6271200" y="4353997"/>
            <a:ext cx="455652" cy="455652"/>
          </a:xfrm>
          <a:prstGeom prst="roundRect">
            <a:avLst>
              <a:gd name="adj" fmla="val 6668"/>
            </a:avLst>
          </a:prstGeom>
          <a:solidFill>
            <a:srgbClr val="315251"/>
          </a:solidFill>
          <a:ln/>
        </p:spPr>
      </p:sp>
      <p:sp>
        <p:nvSpPr>
          <p:cNvPr id="12" name="Text 9"/>
          <p:cNvSpPr/>
          <p:nvPr/>
        </p:nvSpPr>
        <p:spPr>
          <a:xfrm>
            <a:off x="6422410" y="4438769"/>
            <a:ext cx="153233" cy="285988"/>
          </a:xfrm>
          <a:prstGeom prst="rect">
            <a:avLst/>
          </a:prstGeom>
          <a:noFill/>
          <a:ln/>
        </p:spPr>
        <p:txBody>
          <a:bodyPr wrap="none" lIns="0" tIns="0" rIns="0" bIns="0" rtlCol="0" anchor="t"/>
          <a:lstStyle/>
          <a:p>
            <a:pPr algn="ctr" indent="0" marL="0">
              <a:lnSpc>
                <a:spcPts val="2250"/>
              </a:lnSpc>
              <a:buNone/>
            </a:pPr>
            <a:r>
              <a:rPr lang="en-US" sz="2250" dirty="0">
                <a:solidFill>
                  <a:srgbClr val="F9EEE7"/>
                </a:solidFill>
                <a:latin typeface="Quattrocento" pitchFamily="34" charset="0"/>
                <a:ea typeface="Quattrocento" pitchFamily="34" charset="-122"/>
                <a:cs typeface="Quattrocento" pitchFamily="34" charset="-120"/>
              </a:rPr>
              <a:t>2</a:t>
            </a:r>
            <a:endParaRPr lang="en-US" sz="2250" dirty="0"/>
          </a:p>
        </p:txBody>
      </p:sp>
      <p:sp>
        <p:nvSpPr>
          <p:cNvPr id="13" name="Text 10"/>
          <p:cNvSpPr/>
          <p:nvPr/>
        </p:nvSpPr>
        <p:spPr>
          <a:xfrm>
            <a:off x="7612975" y="4328755"/>
            <a:ext cx="2382917" cy="297775"/>
          </a:xfrm>
          <a:prstGeom prst="rect">
            <a:avLst/>
          </a:prstGeom>
          <a:noFill/>
          <a:ln/>
        </p:spPr>
        <p:txBody>
          <a:bodyPr wrap="none" lIns="0" tIns="0" rIns="0" bIns="0" rtlCol="0" anchor="t"/>
          <a:lstStyle/>
          <a:p>
            <a:pPr algn="l" indent="0" marL="0">
              <a:lnSpc>
                <a:spcPts val="2300"/>
              </a:lnSpc>
              <a:buNone/>
            </a:pPr>
            <a:r>
              <a:rPr lang="en-US" sz="1850" dirty="0">
                <a:solidFill>
                  <a:srgbClr val="F9EEE7"/>
                </a:solidFill>
                <a:latin typeface="Quattrocento" pitchFamily="34" charset="0"/>
                <a:ea typeface="Quattrocento" pitchFamily="34" charset="-122"/>
                <a:cs typeface="Quattrocento" pitchFamily="34" charset="-120"/>
              </a:rPr>
              <a:t>Fine-tuning</a:t>
            </a:r>
            <a:endParaRPr lang="en-US" sz="1850" dirty="0"/>
          </a:p>
        </p:txBody>
      </p:sp>
      <p:sp>
        <p:nvSpPr>
          <p:cNvPr id="14" name="Text 11"/>
          <p:cNvSpPr/>
          <p:nvPr/>
        </p:nvSpPr>
        <p:spPr>
          <a:xfrm>
            <a:off x="7612975" y="4747974"/>
            <a:ext cx="6308527" cy="647938"/>
          </a:xfrm>
          <a:prstGeom prst="rect">
            <a:avLst/>
          </a:prstGeom>
          <a:noFill/>
          <a:ln/>
        </p:spPr>
        <p:txBody>
          <a:bodyPr wrap="square" lIns="0" tIns="0" rIns="0" bIns="0" rtlCol="0" anchor="t"/>
          <a:lstStyle/>
          <a:p>
            <a:pPr algn="l" indent="0" marL="0">
              <a:lnSpc>
                <a:spcPts val="2550"/>
              </a:lnSpc>
              <a:buNone/>
            </a:pPr>
            <a:r>
              <a:rPr lang="en-US" sz="1550" dirty="0">
                <a:solidFill>
                  <a:srgbClr val="F9EEE7"/>
                </a:solidFill>
                <a:latin typeface="Quattrocento" pitchFamily="34" charset="0"/>
                <a:ea typeface="Quattrocento" pitchFamily="34" charset="-122"/>
                <a:cs typeface="Quattrocento" pitchFamily="34" charset="-120"/>
              </a:rPr>
              <a:t>We fine-tuned the DistilBert model on our preprocessed resume dataset, adapting it to our specific task of resume screening.</a:t>
            </a:r>
            <a:endParaRPr lang="en-US" sz="1550" dirty="0"/>
          </a:p>
        </p:txBody>
      </p:sp>
      <p:sp>
        <p:nvSpPr>
          <p:cNvPr id="15" name="Shape 12"/>
          <p:cNvSpPr/>
          <p:nvPr/>
        </p:nvSpPr>
        <p:spPr>
          <a:xfrm>
            <a:off x="6703993" y="6245066"/>
            <a:ext cx="708898" cy="22860"/>
          </a:xfrm>
          <a:prstGeom prst="roundRect">
            <a:avLst>
              <a:gd name="adj" fmla="val 132909"/>
            </a:avLst>
          </a:prstGeom>
          <a:solidFill>
            <a:srgbClr val="4A6B6A"/>
          </a:solidFill>
          <a:ln/>
        </p:spPr>
      </p:sp>
      <p:sp>
        <p:nvSpPr>
          <p:cNvPr id="16" name="Shape 13"/>
          <p:cNvSpPr/>
          <p:nvPr/>
        </p:nvSpPr>
        <p:spPr>
          <a:xfrm>
            <a:off x="6271200" y="6028730"/>
            <a:ext cx="455652" cy="455652"/>
          </a:xfrm>
          <a:prstGeom prst="roundRect">
            <a:avLst>
              <a:gd name="adj" fmla="val 6668"/>
            </a:avLst>
          </a:prstGeom>
          <a:solidFill>
            <a:srgbClr val="315251"/>
          </a:solidFill>
          <a:ln/>
        </p:spPr>
      </p:sp>
      <p:sp>
        <p:nvSpPr>
          <p:cNvPr id="17" name="Text 14"/>
          <p:cNvSpPr/>
          <p:nvPr/>
        </p:nvSpPr>
        <p:spPr>
          <a:xfrm>
            <a:off x="6421219" y="6113502"/>
            <a:ext cx="155615" cy="285988"/>
          </a:xfrm>
          <a:prstGeom prst="rect">
            <a:avLst/>
          </a:prstGeom>
          <a:noFill/>
          <a:ln/>
        </p:spPr>
        <p:txBody>
          <a:bodyPr wrap="none" lIns="0" tIns="0" rIns="0" bIns="0" rtlCol="0" anchor="t"/>
          <a:lstStyle/>
          <a:p>
            <a:pPr algn="ctr" indent="0" marL="0">
              <a:lnSpc>
                <a:spcPts val="2250"/>
              </a:lnSpc>
              <a:buNone/>
            </a:pPr>
            <a:r>
              <a:rPr lang="en-US" sz="2250" dirty="0">
                <a:solidFill>
                  <a:srgbClr val="F9EEE7"/>
                </a:solidFill>
                <a:latin typeface="Quattrocento" pitchFamily="34" charset="0"/>
                <a:ea typeface="Quattrocento" pitchFamily="34" charset="-122"/>
                <a:cs typeface="Quattrocento" pitchFamily="34" charset="-120"/>
              </a:rPr>
              <a:t>3</a:t>
            </a:r>
            <a:endParaRPr lang="en-US" sz="2250" dirty="0"/>
          </a:p>
        </p:txBody>
      </p:sp>
      <p:sp>
        <p:nvSpPr>
          <p:cNvPr id="18" name="Text 15"/>
          <p:cNvSpPr/>
          <p:nvPr/>
        </p:nvSpPr>
        <p:spPr>
          <a:xfrm>
            <a:off x="7612975" y="6003488"/>
            <a:ext cx="2382917" cy="297775"/>
          </a:xfrm>
          <a:prstGeom prst="rect">
            <a:avLst/>
          </a:prstGeom>
          <a:noFill/>
          <a:ln/>
        </p:spPr>
        <p:txBody>
          <a:bodyPr wrap="none" lIns="0" tIns="0" rIns="0" bIns="0" rtlCol="0" anchor="t"/>
          <a:lstStyle/>
          <a:p>
            <a:pPr algn="l" indent="0" marL="0">
              <a:lnSpc>
                <a:spcPts val="2300"/>
              </a:lnSpc>
              <a:buNone/>
            </a:pPr>
            <a:r>
              <a:rPr lang="en-US" sz="1850" dirty="0">
                <a:solidFill>
                  <a:srgbClr val="F9EEE7"/>
                </a:solidFill>
                <a:latin typeface="Quattrocento" pitchFamily="34" charset="0"/>
                <a:ea typeface="Quattrocento" pitchFamily="34" charset="-122"/>
                <a:cs typeface="Quattrocento" pitchFamily="34" charset="-120"/>
              </a:rPr>
              <a:t>Feature Extraction</a:t>
            </a:r>
            <a:endParaRPr lang="en-US" sz="1850" dirty="0"/>
          </a:p>
        </p:txBody>
      </p:sp>
      <p:sp>
        <p:nvSpPr>
          <p:cNvPr id="19" name="Text 16"/>
          <p:cNvSpPr/>
          <p:nvPr/>
        </p:nvSpPr>
        <p:spPr>
          <a:xfrm>
            <a:off x="7612975" y="6422708"/>
            <a:ext cx="6308527" cy="971907"/>
          </a:xfrm>
          <a:prstGeom prst="rect">
            <a:avLst/>
          </a:prstGeom>
          <a:noFill/>
          <a:ln/>
        </p:spPr>
        <p:txBody>
          <a:bodyPr wrap="square" lIns="0" tIns="0" rIns="0" bIns="0" rtlCol="0" anchor="t"/>
          <a:lstStyle/>
          <a:p>
            <a:pPr algn="l" indent="0" marL="0">
              <a:lnSpc>
                <a:spcPts val="2550"/>
              </a:lnSpc>
              <a:buNone/>
            </a:pPr>
            <a:r>
              <a:rPr lang="en-US" sz="1550" dirty="0">
                <a:solidFill>
                  <a:srgbClr val="F9EEE7"/>
                </a:solidFill>
                <a:latin typeface="Quattrocento" pitchFamily="34" charset="0"/>
                <a:ea typeface="Quattrocento" pitchFamily="34" charset="-122"/>
                <a:cs typeface="Quattrocento" pitchFamily="34" charset="-120"/>
              </a:rPr>
              <a:t>We utilized the fine-tuned model to extract relevant features from resumes, capturing complex relationships between skills, experiences, and job requirements.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5093" y="653534"/>
            <a:ext cx="7653814" cy="1252061"/>
          </a:xfrm>
          <a:prstGeom prst="rect">
            <a:avLst/>
          </a:prstGeom>
          <a:noFill/>
          <a:ln/>
        </p:spPr>
        <p:txBody>
          <a:bodyPr wrap="square" lIns="0" tIns="0" rIns="0" bIns="0" rtlCol="0" anchor="t"/>
          <a:lstStyle/>
          <a:p>
            <a:pPr indent="0" marL="0">
              <a:lnSpc>
                <a:spcPts val="4900"/>
              </a:lnSpc>
              <a:buNone/>
            </a:pPr>
            <a:r>
              <a:rPr lang="en-US" sz="3900" dirty="0">
                <a:solidFill>
                  <a:srgbClr val="FFD9BE"/>
                </a:solidFill>
                <a:latin typeface="Quattrocento" pitchFamily="34" charset="0"/>
                <a:ea typeface="Quattrocento" pitchFamily="34" charset="-122"/>
                <a:cs typeface="Quattrocento" pitchFamily="34" charset="-120"/>
              </a:rPr>
              <a:t>Model Application and Performance</a:t>
            </a:r>
            <a:endParaRPr lang="en-US" sz="3900" dirty="0"/>
          </a:p>
        </p:txBody>
      </p:sp>
      <p:sp>
        <p:nvSpPr>
          <p:cNvPr id="4" name="Shape 1"/>
          <p:cNvSpPr/>
          <p:nvPr/>
        </p:nvSpPr>
        <p:spPr>
          <a:xfrm>
            <a:off x="745093" y="2224921"/>
            <a:ext cx="3720465" cy="2569131"/>
          </a:xfrm>
          <a:prstGeom prst="roundRect">
            <a:avLst>
              <a:gd name="adj" fmla="val 1243"/>
            </a:avLst>
          </a:prstGeom>
          <a:solidFill>
            <a:srgbClr val="315251"/>
          </a:solidFill>
          <a:ln/>
        </p:spPr>
      </p:sp>
      <p:sp>
        <p:nvSpPr>
          <p:cNvPr id="5" name="Text 2"/>
          <p:cNvSpPr/>
          <p:nvPr/>
        </p:nvSpPr>
        <p:spPr>
          <a:xfrm>
            <a:off x="957977" y="2437805"/>
            <a:ext cx="2504480" cy="313134"/>
          </a:xfrm>
          <a:prstGeom prst="rect">
            <a:avLst/>
          </a:prstGeom>
          <a:noFill/>
          <a:ln/>
        </p:spPr>
        <p:txBody>
          <a:bodyPr wrap="none" lIns="0" tIns="0" rIns="0" bIns="0" rtlCol="0" anchor="t"/>
          <a:lstStyle/>
          <a:p>
            <a:pPr indent="0" marL="0">
              <a:lnSpc>
                <a:spcPts val="2450"/>
              </a:lnSpc>
              <a:buNone/>
            </a:pPr>
            <a:r>
              <a:rPr lang="en-US" sz="1950" dirty="0">
                <a:solidFill>
                  <a:srgbClr val="F9EEE7"/>
                </a:solidFill>
                <a:latin typeface="Quattrocento" pitchFamily="34" charset="0"/>
                <a:ea typeface="Quattrocento" pitchFamily="34" charset="-122"/>
                <a:cs typeface="Quattrocento" pitchFamily="34" charset="-120"/>
              </a:rPr>
              <a:t>Resume Classification</a:t>
            </a:r>
            <a:endParaRPr lang="en-US" sz="1950" dirty="0"/>
          </a:p>
        </p:txBody>
      </p:sp>
      <p:sp>
        <p:nvSpPr>
          <p:cNvPr id="6" name="Text 3"/>
          <p:cNvSpPr/>
          <p:nvPr/>
        </p:nvSpPr>
        <p:spPr>
          <a:xfrm>
            <a:off x="957977" y="2878574"/>
            <a:ext cx="3294698" cy="1702594"/>
          </a:xfrm>
          <a:prstGeom prst="rect">
            <a:avLst/>
          </a:prstGeom>
          <a:noFill/>
          <a:ln/>
        </p:spPr>
        <p:txBody>
          <a:bodyPr wrap="square" lIns="0" tIns="0" rIns="0" bIns="0" rtlCol="0" anchor="t"/>
          <a:lstStyle/>
          <a:p>
            <a:pPr indent="0" marL="0">
              <a:lnSpc>
                <a:spcPts val="2650"/>
              </a:lnSpc>
              <a:buNone/>
            </a:pPr>
            <a:r>
              <a:rPr lang="en-US" sz="1650" dirty="0">
                <a:solidFill>
                  <a:srgbClr val="F9EEE7"/>
                </a:solidFill>
                <a:latin typeface="Quattrocento" pitchFamily="34" charset="0"/>
                <a:ea typeface="Quattrocento" pitchFamily="34" charset="-122"/>
                <a:cs typeface="Quattrocento" pitchFamily="34" charset="-120"/>
              </a:rPr>
              <a:t>Our model classifies resumes into categories such as "Highly Relevant," "Potentially Relevant," and "Not Relevant" based on job requirements.</a:t>
            </a:r>
            <a:endParaRPr lang="en-US" sz="1650" dirty="0"/>
          </a:p>
        </p:txBody>
      </p:sp>
      <p:sp>
        <p:nvSpPr>
          <p:cNvPr id="7" name="Shape 4"/>
          <p:cNvSpPr/>
          <p:nvPr/>
        </p:nvSpPr>
        <p:spPr>
          <a:xfrm>
            <a:off x="4678442" y="2224921"/>
            <a:ext cx="3720465" cy="2569131"/>
          </a:xfrm>
          <a:prstGeom prst="roundRect">
            <a:avLst>
              <a:gd name="adj" fmla="val 1243"/>
            </a:avLst>
          </a:prstGeom>
          <a:solidFill>
            <a:srgbClr val="315251"/>
          </a:solidFill>
          <a:ln/>
        </p:spPr>
      </p:sp>
      <p:sp>
        <p:nvSpPr>
          <p:cNvPr id="8" name="Text 5"/>
          <p:cNvSpPr/>
          <p:nvPr/>
        </p:nvSpPr>
        <p:spPr>
          <a:xfrm>
            <a:off x="4891326" y="2437805"/>
            <a:ext cx="2504480" cy="313134"/>
          </a:xfrm>
          <a:prstGeom prst="rect">
            <a:avLst/>
          </a:prstGeom>
          <a:noFill/>
          <a:ln/>
        </p:spPr>
        <p:txBody>
          <a:bodyPr wrap="none" lIns="0" tIns="0" rIns="0" bIns="0" rtlCol="0" anchor="t"/>
          <a:lstStyle/>
          <a:p>
            <a:pPr indent="0" marL="0">
              <a:lnSpc>
                <a:spcPts val="2450"/>
              </a:lnSpc>
              <a:buNone/>
            </a:pPr>
            <a:r>
              <a:rPr lang="en-US" sz="1950" dirty="0">
                <a:solidFill>
                  <a:srgbClr val="F9EEE7"/>
                </a:solidFill>
                <a:latin typeface="Quattrocento" pitchFamily="34" charset="0"/>
                <a:ea typeface="Quattrocento" pitchFamily="34" charset="-122"/>
                <a:cs typeface="Quattrocento" pitchFamily="34" charset="-120"/>
              </a:rPr>
              <a:t>Skill Matching</a:t>
            </a:r>
            <a:endParaRPr lang="en-US" sz="1950" dirty="0"/>
          </a:p>
        </p:txBody>
      </p:sp>
      <p:sp>
        <p:nvSpPr>
          <p:cNvPr id="9" name="Text 6"/>
          <p:cNvSpPr/>
          <p:nvPr/>
        </p:nvSpPr>
        <p:spPr>
          <a:xfrm>
            <a:off x="4891326" y="2878574"/>
            <a:ext cx="3294698" cy="1362075"/>
          </a:xfrm>
          <a:prstGeom prst="rect">
            <a:avLst/>
          </a:prstGeom>
          <a:noFill/>
          <a:ln/>
        </p:spPr>
        <p:txBody>
          <a:bodyPr wrap="square" lIns="0" tIns="0" rIns="0" bIns="0" rtlCol="0" anchor="t"/>
          <a:lstStyle/>
          <a:p>
            <a:pPr indent="0" marL="0">
              <a:lnSpc>
                <a:spcPts val="2650"/>
              </a:lnSpc>
              <a:buNone/>
            </a:pPr>
            <a:r>
              <a:rPr lang="en-US" sz="1650" dirty="0">
                <a:solidFill>
                  <a:srgbClr val="F9EEE7"/>
                </a:solidFill>
                <a:latin typeface="Quattrocento" pitchFamily="34" charset="0"/>
                <a:ea typeface="Quattrocento" pitchFamily="34" charset="-122"/>
                <a:cs typeface="Quattrocento" pitchFamily="34" charset="-120"/>
              </a:rPr>
              <a:t>The AI identifies and extracts key skills from resumes, matching them against job descriptions for efficient filtering.</a:t>
            </a:r>
            <a:endParaRPr lang="en-US" sz="1650" dirty="0"/>
          </a:p>
        </p:txBody>
      </p:sp>
      <p:sp>
        <p:nvSpPr>
          <p:cNvPr id="10" name="Shape 7"/>
          <p:cNvSpPr/>
          <p:nvPr/>
        </p:nvSpPr>
        <p:spPr>
          <a:xfrm>
            <a:off x="745093" y="5006935"/>
            <a:ext cx="3720465" cy="2569131"/>
          </a:xfrm>
          <a:prstGeom prst="roundRect">
            <a:avLst>
              <a:gd name="adj" fmla="val 1243"/>
            </a:avLst>
          </a:prstGeom>
          <a:solidFill>
            <a:srgbClr val="315251"/>
          </a:solidFill>
          <a:ln/>
        </p:spPr>
      </p:sp>
      <p:sp>
        <p:nvSpPr>
          <p:cNvPr id="11" name="Text 8"/>
          <p:cNvSpPr/>
          <p:nvPr/>
        </p:nvSpPr>
        <p:spPr>
          <a:xfrm>
            <a:off x="957977" y="5219819"/>
            <a:ext cx="2511981" cy="313134"/>
          </a:xfrm>
          <a:prstGeom prst="rect">
            <a:avLst/>
          </a:prstGeom>
          <a:noFill/>
          <a:ln/>
        </p:spPr>
        <p:txBody>
          <a:bodyPr wrap="none" lIns="0" tIns="0" rIns="0" bIns="0" rtlCol="0" anchor="t"/>
          <a:lstStyle/>
          <a:p>
            <a:pPr indent="0" marL="0">
              <a:lnSpc>
                <a:spcPts val="2450"/>
              </a:lnSpc>
              <a:buNone/>
            </a:pPr>
            <a:r>
              <a:rPr lang="en-US" sz="1950" dirty="0">
                <a:solidFill>
                  <a:srgbClr val="F9EEE7"/>
                </a:solidFill>
                <a:latin typeface="Quattrocento" pitchFamily="34" charset="0"/>
                <a:ea typeface="Quattrocento" pitchFamily="34" charset="-122"/>
                <a:cs typeface="Quattrocento" pitchFamily="34" charset="-120"/>
              </a:rPr>
              <a:t>Experience Evaluation</a:t>
            </a:r>
            <a:endParaRPr lang="en-US" sz="1950" dirty="0"/>
          </a:p>
        </p:txBody>
      </p:sp>
      <p:sp>
        <p:nvSpPr>
          <p:cNvPr id="12" name="Text 9"/>
          <p:cNvSpPr/>
          <p:nvPr/>
        </p:nvSpPr>
        <p:spPr>
          <a:xfrm>
            <a:off x="957977" y="5660588"/>
            <a:ext cx="3294698" cy="1702594"/>
          </a:xfrm>
          <a:prstGeom prst="rect">
            <a:avLst/>
          </a:prstGeom>
          <a:noFill/>
          <a:ln/>
        </p:spPr>
        <p:txBody>
          <a:bodyPr wrap="square" lIns="0" tIns="0" rIns="0" bIns="0" rtlCol="0" anchor="t"/>
          <a:lstStyle/>
          <a:p>
            <a:pPr indent="0" marL="0">
              <a:lnSpc>
                <a:spcPts val="2650"/>
              </a:lnSpc>
              <a:buNone/>
            </a:pPr>
            <a:r>
              <a:rPr lang="en-US" sz="1650" dirty="0">
                <a:solidFill>
                  <a:srgbClr val="F9EEE7"/>
                </a:solidFill>
                <a:latin typeface="Quattrocento" pitchFamily="34" charset="0"/>
                <a:ea typeface="Quattrocento" pitchFamily="34" charset="-122"/>
                <a:cs typeface="Quattrocento" pitchFamily="34" charset="-120"/>
              </a:rPr>
              <a:t>The model assesses the relevance and depth of candidates' work experiences, providing a quantitative score for each application.</a:t>
            </a:r>
            <a:endParaRPr lang="en-US" sz="1650" dirty="0"/>
          </a:p>
        </p:txBody>
      </p:sp>
      <p:sp>
        <p:nvSpPr>
          <p:cNvPr id="13" name="Shape 10"/>
          <p:cNvSpPr/>
          <p:nvPr/>
        </p:nvSpPr>
        <p:spPr>
          <a:xfrm>
            <a:off x="4678442" y="5006935"/>
            <a:ext cx="3720465" cy="2569131"/>
          </a:xfrm>
          <a:prstGeom prst="roundRect">
            <a:avLst>
              <a:gd name="adj" fmla="val 1243"/>
            </a:avLst>
          </a:prstGeom>
          <a:solidFill>
            <a:srgbClr val="315251"/>
          </a:solidFill>
          <a:ln/>
        </p:spPr>
      </p:sp>
      <p:sp>
        <p:nvSpPr>
          <p:cNvPr id="14" name="Text 11"/>
          <p:cNvSpPr/>
          <p:nvPr/>
        </p:nvSpPr>
        <p:spPr>
          <a:xfrm>
            <a:off x="4891326" y="5219819"/>
            <a:ext cx="2504480" cy="313134"/>
          </a:xfrm>
          <a:prstGeom prst="rect">
            <a:avLst/>
          </a:prstGeom>
          <a:noFill/>
          <a:ln/>
        </p:spPr>
        <p:txBody>
          <a:bodyPr wrap="none" lIns="0" tIns="0" rIns="0" bIns="0" rtlCol="0" anchor="t"/>
          <a:lstStyle/>
          <a:p>
            <a:pPr indent="0" marL="0">
              <a:lnSpc>
                <a:spcPts val="2450"/>
              </a:lnSpc>
              <a:buNone/>
            </a:pPr>
            <a:r>
              <a:rPr lang="en-US" sz="1950" dirty="0">
                <a:solidFill>
                  <a:srgbClr val="F9EEE7"/>
                </a:solidFill>
                <a:latin typeface="Quattrocento" pitchFamily="34" charset="0"/>
                <a:ea typeface="Quattrocento" pitchFamily="34" charset="-122"/>
                <a:cs typeface="Quattrocento" pitchFamily="34" charset="-120"/>
              </a:rPr>
              <a:t>Performance Metrics</a:t>
            </a:r>
            <a:endParaRPr lang="en-US" sz="1950" dirty="0"/>
          </a:p>
        </p:txBody>
      </p:sp>
      <p:sp>
        <p:nvSpPr>
          <p:cNvPr id="15" name="Text 12"/>
          <p:cNvSpPr/>
          <p:nvPr/>
        </p:nvSpPr>
        <p:spPr>
          <a:xfrm>
            <a:off x="4891326" y="5660588"/>
            <a:ext cx="3294698" cy="1702594"/>
          </a:xfrm>
          <a:prstGeom prst="rect">
            <a:avLst/>
          </a:prstGeom>
          <a:noFill/>
          <a:ln/>
        </p:spPr>
        <p:txBody>
          <a:bodyPr wrap="square" lIns="0" tIns="0" rIns="0" bIns="0" rtlCol="0" anchor="t"/>
          <a:lstStyle/>
          <a:p>
            <a:pPr indent="0" marL="0">
              <a:lnSpc>
                <a:spcPts val="2650"/>
              </a:lnSpc>
              <a:buNone/>
            </a:pPr>
            <a:r>
              <a:rPr lang="en-US" sz="1650" dirty="0">
                <a:solidFill>
                  <a:srgbClr val="F9EEE7"/>
                </a:solidFill>
                <a:latin typeface="Quattrocento" pitchFamily="34" charset="0"/>
                <a:ea typeface="Quattrocento" pitchFamily="34" charset="-122"/>
                <a:cs typeface="Quattrocento" pitchFamily="34" charset="-120"/>
              </a:rPr>
              <a:t>We achieved an accuracy of 72% in resume classification, with a precision of 66% and recall of 72% for identifying relevant candidates.</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7914" y="537091"/>
            <a:ext cx="4581644" cy="572691"/>
          </a:xfrm>
          <a:prstGeom prst="rect">
            <a:avLst/>
          </a:prstGeom>
          <a:noFill/>
          <a:ln/>
        </p:spPr>
        <p:txBody>
          <a:bodyPr wrap="none" lIns="0" tIns="0" rIns="0" bIns="0" rtlCol="0" anchor="t"/>
          <a:lstStyle/>
          <a:p>
            <a:pPr indent="0" marL="0">
              <a:lnSpc>
                <a:spcPts val="4500"/>
              </a:lnSpc>
              <a:buNone/>
            </a:pPr>
            <a:r>
              <a:rPr lang="en-US" sz="3600" dirty="0">
                <a:solidFill>
                  <a:srgbClr val="FFD9BE"/>
                </a:solidFill>
                <a:latin typeface="Quattrocento" pitchFamily="34" charset="0"/>
                <a:ea typeface="Quattrocento" pitchFamily="34" charset="-122"/>
                <a:cs typeface="Quattrocento" pitchFamily="34" charset="-120"/>
              </a:rPr>
              <a:t>Analysis and Insights</a:t>
            </a:r>
            <a:endParaRPr lang="en-US" sz="3600" dirty="0"/>
          </a:p>
        </p:txBody>
      </p:sp>
      <p:pic>
        <p:nvPicPr>
          <p:cNvPr id="4" name="Image 1" descr="preencoded.png">    </p:cNvPr>
          <p:cNvPicPr>
            <a:picLocks noChangeAspect="1"/>
          </p:cNvPicPr>
          <p:nvPr/>
        </p:nvPicPr>
        <p:blipFill>
          <a:blip r:embed="rId2"/>
          <a:stretch>
            <a:fillRect/>
          </a:stretch>
        </p:blipFill>
        <p:spPr>
          <a:xfrm>
            <a:off x="6167914" y="1401842"/>
            <a:ext cx="486727" cy="486728"/>
          </a:xfrm>
          <a:prstGeom prst="rect">
            <a:avLst/>
          </a:prstGeom>
        </p:spPr>
      </p:pic>
      <p:sp>
        <p:nvSpPr>
          <p:cNvPr id="5" name="Text 1"/>
          <p:cNvSpPr/>
          <p:nvPr/>
        </p:nvSpPr>
        <p:spPr>
          <a:xfrm>
            <a:off x="6167914" y="2083237"/>
            <a:ext cx="2290763" cy="286345"/>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Key Findings</a:t>
            </a:r>
            <a:endParaRPr lang="en-US" sz="1800" dirty="0"/>
          </a:p>
        </p:txBody>
      </p:sp>
      <p:sp>
        <p:nvSpPr>
          <p:cNvPr id="6" name="Text 2"/>
          <p:cNvSpPr/>
          <p:nvPr/>
        </p:nvSpPr>
        <p:spPr>
          <a:xfrm>
            <a:off x="6167914" y="2486382"/>
            <a:ext cx="7780973" cy="622935"/>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Our analysis revealed that resumes with quantifiable achievements and industry-specific keywords were more likely to be classified as highly relevant.</a:t>
            </a:r>
            <a:endParaRPr lang="en-US" sz="1500" dirty="0"/>
          </a:p>
        </p:txBody>
      </p:sp>
      <p:pic>
        <p:nvPicPr>
          <p:cNvPr id="7" name="Image 2" descr="preencoded.png">    </p:cNvPr>
          <p:cNvPicPr>
            <a:picLocks noChangeAspect="1"/>
          </p:cNvPicPr>
          <p:nvPr/>
        </p:nvPicPr>
        <p:blipFill>
          <a:blip r:embed="rId3"/>
          <a:stretch>
            <a:fillRect/>
          </a:stretch>
        </p:blipFill>
        <p:spPr>
          <a:xfrm>
            <a:off x="6167914" y="3693438"/>
            <a:ext cx="486727" cy="486728"/>
          </a:xfrm>
          <a:prstGeom prst="rect">
            <a:avLst/>
          </a:prstGeom>
        </p:spPr>
      </p:pic>
      <p:sp>
        <p:nvSpPr>
          <p:cNvPr id="8" name="Text 3"/>
          <p:cNvSpPr/>
          <p:nvPr/>
        </p:nvSpPr>
        <p:spPr>
          <a:xfrm>
            <a:off x="6167914" y="4374832"/>
            <a:ext cx="2290763" cy="286345"/>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Insights</a:t>
            </a:r>
            <a:endParaRPr lang="en-US" sz="1800" dirty="0"/>
          </a:p>
        </p:txBody>
      </p:sp>
      <p:sp>
        <p:nvSpPr>
          <p:cNvPr id="9" name="Text 4"/>
          <p:cNvSpPr/>
          <p:nvPr/>
        </p:nvSpPr>
        <p:spPr>
          <a:xfrm>
            <a:off x="6167914" y="4777978"/>
            <a:ext cx="7780973" cy="622935"/>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The model identified emerging skill trends across industries, providing valuable insights for both job seekers and employers.</a:t>
            </a:r>
            <a:endParaRPr lang="en-US" sz="1500" dirty="0"/>
          </a:p>
        </p:txBody>
      </p:sp>
      <p:pic>
        <p:nvPicPr>
          <p:cNvPr id="10" name="Image 3" descr="preencoded.png">    </p:cNvPr>
          <p:cNvPicPr>
            <a:picLocks noChangeAspect="1"/>
          </p:cNvPicPr>
          <p:nvPr/>
        </p:nvPicPr>
        <p:blipFill>
          <a:blip r:embed="rId4"/>
          <a:stretch>
            <a:fillRect/>
          </a:stretch>
        </p:blipFill>
        <p:spPr>
          <a:xfrm>
            <a:off x="6167914" y="5985034"/>
            <a:ext cx="486727" cy="486728"/>
          </a:xfrm>
          <a:prstGeom prst="rect">
            <a:avLst/>
          </a:prstGeom>
        </p:spPr>
      </p:pic>
      <p:sp>
        <p:nvSpPr>
          <p:cNvPr id="11" name="Text 5"/>
          <p:cNvSpPr/>
          <p:nvPr/>
        </p:nvSpPr>
        <p:spPr>
          <a:xfrm>
            <a:off x="6167914" y="6666428"/>
            <a:ext cx="2290763" cy="286345"/>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Efficiency Gains</a:t>
            </a:r>
            <a:endParaRPr lang="en-US" sz="1800" dirty="0"/>
          </a:p>
        </p:txBody>
      </p:sp>
      <p:sp>
        <p:nvSpPr>
          <p:cNvPr id="12" name="Text 6"/>
          <p:cNvSpPr/>
          <p:nvPr/>
        </p:nvSpPr>
        <p:spPr>
          <a:xfrm>
            <a:off x="6167914" y="7069574"/>
            <a:ext cx="7780973" cy="622935"/>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Implementation of our AI-based screening system reduced resume review time by 75%, allowing HR teams to focus on high-potential candidates.</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81157" y="778431"/>
            <a:ext cx="5872163" cy="572333"/>
          </a:xfrm>
          <a:prstGeom prst="rect">
            <a:avLst/>
          </a:prstGeom>
          <a:noFill/>
          <a:ln/>
        </p:spPr>
        <p:txBody>
          <a:bodyPr wrap="none" lIns="0" tIns="0" rIns="0" bIns="0" rtlCol="0" anchor="t"/>
          <a:lstStyle/>
          <a:p>
            <a:pPr indent="0" marL="0">
              <a:lnSpc>
                <a:spcPts val="4500"/>
              </a:lnSpc>
              <a:buNone/>
            </a:pPr>
            <a:r>
              <a:rPr lang="en-US" sz="3600" dirty="0">
                <a:solidFill>
                  <a:srgbClr val="FFD9BE"/>
                </a:solidFill>
                <a:latin typeface="Quattrocento" pitchFamily="34" charset="0"/>
                <a:ea typeface="Quattrocento" pitchFamily="34" charset="-122"/>
                <a:cs typeface="Quattrocento" pitchFamily="34" charset="-120"/>
              </a:rPr>
              <a:t>GitHub Repository Structure</a:t>
            </a:r>
            <a:endParaRPr lang="en-US" sz="3600" dirty="0"/>
          </a:p>
        </p:txBody>
      </p:sp>
      <p:pic>
        <p:nvPicPr>
          <p:cNvPr id="3" name="Image 0" descr="preencoded.png">    </p:cNvPr>
          <p:cNvPicPr>
            <a:picLocks noChangeAspect="1"/>
          </p:cNvPicPr>
          <p:nvPr/>
        </p:nvPicPr>
        <p:blipFill>
          <a:blip r:embed="rId1"/>
          <a:stretch>
            <a:fillRect/>
          </a:stretch>
        </p:blipFill>
        <p:spPr>
          <a:xfrm>
            <a:off x="3341370" y="1739979"/>
            <a:ext cx="1313498" cy="1103352"/>
          </a:xfrm>
          <a:prstGeom prst="rect">
            <a:avLst/>
          </a:prstGeom>
        </p:spPr>
      </p:pic>
      <p:sp>
        <p:nvSpPr>
          <p:cNvPr id="4" name="Text 1"/>
          <p:cNvSpPr/>
          <p:nvPr/>
        </p:nvSpPr>
        <p:spPr>
          <a:xfrm>
            <a:off x="3955018" y="2233255"/>
            <a:ext cx="86082"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1</a:t>
            </a:r>
            <a:endParaRPr lang="en-US" sz="1900" dirty="0"/>
          </a:p>
        </p:txBody>
      </p:sp>
      <p:sp>
        <p:nvSpPr>
          <p:cNvPr id="5" name="Text 2"/>
          <p:cNvSpPr/>
          <p:nvPr/>
        </p:nvSpPr>
        <p:spPr>
          <a:xfrm>
            <a:off x="4849416" y="1934528"/>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README.md</a:t>
            </a:r>
            <a:endParaRPr lang="en-US" sz="1800" dirty="0"/>
          </a:p>
        </p:txBody>
      </p:sp>
      <p:sp>
        <p:nvSpPr>
          <p:cNvPr id="6" name="Text 3"/>
          <p:cNvSpPr/>
          <p:nvPr/>
        </p:nvSpPr>
        <p:spPr>
          <a:xfrm>
            <a:off x="4849416" y="2337316"/>
            <a:ext cx="3465195"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Project overview and setup instructions</a:t>
            </a:r>
            <a:endParaRPr lang="en-US" sz="1500" dirty="0"/>
          </a:p>
        </p:txBody>
      </p:sp>
      <p:sp>
        <p:nvSpPr>
          <p:cNvPr id="7" name="Shape 4"/>
          <p:cNvSpPr/>
          <p:nvPr/>
        </p:nvSpPr>
        <p:spPr>
          <a:xfrm>
            <a:off x="4703445" y="2858095"/>
            <a:ext cx="9197221" cy="11430"/>
          </a:xfrm>
          <a:prstGeom prst="roundRect">
            <a:avLst>
              <a:gd name="adj" fmla="val 255406"/>
            </a:avLst>
          </a:prstGeom>
          <a:solidFill>
            <a:srgbClr val="4A6B6A"/>
          </a:solidFill>
          <a:ln/>
        </p:spPr>
      </p:sp>
      <p:pic>
        <p:nvPicPr>
          <p:cNvPr id="8" name="Image 1" descr="preencoded.png">    </p:cNvPr>
          <p:cNvPicPr>
            <a:picLocks noChangeAspect="1"/>
          </p:cNvPicPr>
          <p:nvPr/>
        </p:nvPicPr>
        <p:blipFill>
          <a:blip r:embed="rId2"/>
          <a:stretch>
            <a:fillRect/>
          </a:stretch>
        </p:blipFill>
        <p:spPr>
          <a:xfrm>
            <a:off x="2684621" y="2891909"/>
            <a:ext cx="2626995" cy="1103352"/>
          </a:xfrm>
          <a:prstGeom prst="rect">
            <a:avLst/>
          </a:prstGeom>
        </p:spPr>
      </p:pic>
      <p:sp>
        <p:nvSpPr>
          <p:cNvPr id="9" name="Text 5"/>
          <p:cNvSpPr/>
          <p:nvPr/>
        </p:nvSpPr>
        <p:spPr>
          <a:xfrm>
            <a:off x="3932873" y="3248978"/>
            <a:ext cx="130373"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2</a:t>
            </a:r>
            <a:endParaRPr lang="en-US" sz="1900" dirty="0"/>
          </a:p>
        </p:txBody>
      </p:sp>
      <p:sp>
        <p:nvSpPr>
          <p:cNvPr id="10" name="Text 6"/>
          <p:cNvSpPr/>
          <p:nvPr/>
        </p:nvSpPr>
        <p:spPr>
          <a:xfrm>
            <a:off x="5506164" y="3086457"/>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src/</a:t>
            </a:r>
            <a:endParaRPr lang="en-US" sz="1800" dirty="0"/>
          </a:p>
        </p:txBody>
      </p:sp>
      <p:sp>
        <p:nvSpPr>
          <p:cNvPr id="11" name="Text 7"/>
          <p:cNvSpPr/>
          <p:nvPr/>
        </p:nvSpPr>
        <p:spPr>
          <a:xfrm>
            <a:off x="5506164" y="3489246"/>
            <a:ext cx="6592729"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Source code for data preprocessing, model implementation, and evaluation</a:t>
            </a:r>
            <a:endParaRPr lang="en-US" sz="1500" dirty="0"/>
          </a:p>
        </p:txBody>
      </p:sp>
      <p:sp>
        <p:nvSpPr>
          <p:cNvPr id="12" name="Shape 8"/>
          <p:cNvSpPr/>
          <p:nvPr/>
        </p:nvSpPr>
        <p:spPr>
          <a:xfrm>
            <a:off x="5360194" y="4010025"/>
            <a:ext cx="8540472" cy="11430"/>
          </a:xfrm>
          <a:prstGeom prst="roundRect">
            <a:avLst>
              <a:gd name="adj" fmla="val 255406"/>
            </a:avLst>
          </a:prstGeom>
          <a:solidFill>
            <a:srgbClr val="4A6B6A"/>
          </a:solidFill>
          <a:ln/>
        </p:spPr>
      </p:sp>
      <p:pic>
        <p:nvPicPr>
          <p:cNvPr id="13" name="Image 2" descr="preencoded.png">    </p:cNvPr>
          <p:cNvPicPr>
            <a:picLocks noChangeAspect="1"/>
          </p:cNvPicPr>
          <p:nvPr/>
        </p:nvPicPr>
        <p:blipFill>
          <a:blip r:embed="rId3"/>
          <a:stretch>
            <a:fillRect/>
          </a:stretch>
        </p:blipFill>
        <p:spPr>
          <a:xfrm>
            <a:off x="2027753" y="4043839"/>
            <a:ext cx="3940612" cy="1103352"/>
          </a:xfrm>
          <a:prstGeom prst="rect">
            <a:avLst/>
          </a:prstGeom>
        </p:spPr>
      </p:pic>
      <p:sp>
        <p:nvSpPr>
          <p:cNvPr id="14" name="Text 9"/>
          <p:cNvSpPr/>
          <p:nvPr/>
        </p:nvSpPr>
        <p:spPr>
          <a:xfrm>
            <a:off x="3931801" y="4400907"/>
            <a:ext cx="132278"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3</a:t>
            </a:r>
            <a:endParaRPr lang="en-US" sz="1900" dirty="0"/>
          </a:p>
        </p:txBody>
      </p:sp>
      <p:sp>
        <p:nvSpPr>
          <p:cNvPr id="15" name="Text 10"/>
          <p:cNvSpPr/>
          <p:nvPr/>
        </p:nvSpPr>
        <p:spPr>
          <a:xfrm>
            <a:off x="6162913" y="4238387"/>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data/</a:t>
            </a:r>
            <a:endParaRPr lang="en-US" sz="1800" dirty="0"/>
          </a:p>
        </p:txBody>
      </p:sp>
      <p:sp>
        <p:nvSpPr>
          <p:cNvPr id="16" name="Text 11"/>
          <p:cNvSpPr/>
          <p:nvPr/>
        </p:nvSpPr>
        <p:spPr>
          <a:xfrm>
            <a:off x="6162913" y="4641175"/>
            <a:ext cx="3354467"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Dataset files and preprocessing scripts</a:t>
            </a:r>
            <a:endParaRPr lang="en-US" sz="1500" dirty="0"/>
          </a:p>
        </p:txBody>
      </p:sp>
      <p:sp>
        <p:nvSpPr>
          <p:cNvPr id="17" name="Shape 12"/>
          <p:cNvSpPr/>
          <p:nvPr/>
        </p:nvSpPr>
        <p:spPr>
          <a:xfrm>
            <a:off x="6016943" y="5161955"/>
            <a:ext cx="7883723" cy="11430"/>
          </a:xfrm>
          <a:prstGeom prst="roundRect">
            <a:avLst>
              <a:gd name="adj" fmla="val 255406"/>
            </a:avLst>
          </a:prstGeom>
          <a:solidFill>
            <a:srgbClr val="4A6B6A"/>
          </a:solidFill>
          <a:ln/>
        </p:spPr>
      </p:sp>
      <p:pic>
        <p:nvPicPr>
          <p:cNvPr id="18" name="Image 3" descr="preencoded.png">    </p:cNvPr>
          <p:cNvPicPr>
            <a:picLocks noChangeAspect="1"/>
          </p:cNvPicPr>
          <p:nvPr/>
        </p:nvPicPr>
        <p:blipFill>
          <a:blip r:embed="rId4"/>
          <a:stretch>
            <a:fillRect/>
          </a:stretch>
        </p:blipFill>
        <p:spPr>
          <a:xfrm>
            <a:off x="1371005" y="5195768"/>
            <a:ext cx="5254109" cy="1103352"/>
          </a:xfrm>
          <a:prstGeom prst="rect">
            <a:avLst/>
          </a:prstGeom>
        </p:spPr>
      </p:pic>
      <p:sp>
        <p:nvSpPr>
          <p:cNvPr id="19" name="Text 13"/>
          <p:cNvSpPr/>
          <p:nvPr/>
        </p:nvSpPr>
        <p:spPr>
          <a:xfrm>
            <a:off x="3936206" y="5552837"/>
            <a:ext cx="123587"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4</a:t>
            </a:r>
            <a:endParaRPr lang="en-US" sz="1900" dirty="0"/>
          </a:p>
        </p:txBody>
      </p:sp>
      <p:sp>
        <p:nvSpPr>
          <p:cNvPr id="20" name="Text 14"/>
          <p:cNvSpPr/>
          <p:nvPr/>
        </p:nvSpPr>
        <p:spPr>
          <a:xfrm>
            <a:off x="6819662" y="5390317"/>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notebooks/</a:t>
            </a:r>
            <a:endParaRPr lang="en-US" sz="1800" dirty="0"/>
          </a:p>
        </p:txBody>
      </p:sp>
      <p:sp>
        <p:nvSpPr>
          <p:cNvPr id="21" name="Text 15"/>
          <p:cNvSpPr/>
          <p:nvPr/>
        </p:nvSpPr>
        <p:spPr>
          <a:xfrm>
            <a:off x="6819662" y="5793105"/>
            <a:ext cx="4474131"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Jupyter notebooks for EDA and result visualizations</a:t>
            </a:r>
            <a:endParaRPr lang="en-US" sz="1500" dirty="0"/>
          </a:p>
        </p:txBody>
      </p:sp>
      <p:sp>
        <p:nvSpPr>
          <p:cNvPr id="22" name="Shape 16"/>
          <p:cNvSpPr/>
          <p:nvPr/>
        </p:nvSpPr>
        <p:spPr>
          <a:xfrm>
            <a:off x="6673691" y="6313884"/>
            <a:ext cx="7226975" cy="11430"/>
          </a:xfrm>
          <a:prstGeom prst="roundRect">
            <a:avLst>
              <a:gd name="adj" fmla="val 255406"/>
            </a:avLst>
          </a:prstGeom>
          <a:solidFill>
            <a:srgbClr val="4A6B6A"/>
          </a:solidFill>
          <a:ln/>
        </p:spPr>
      </p:sp>
      <p:pic>
        <p:nvPicPr>
          <p:cNvPr id="23" name="Image 4" descr="preencoded.png">    </p:cNvPr>
          <p:cNvPicPr>
            <a:picLocks noChangeAspect="1"/>
          </p:cNvPicPr>
          <p:nvPr/>
        </p:nvPicPr>
        <p:blipFill>
          <a:blip r:embed="rId5"/>
          <a:stretch>
            <a:fillRect/>
          </a:stretch>
        </p:blipFill>
        <p:spPr>
          <a:xfrm>
            <a:off x="714256" y="6347698"/>
            <a:ext cx="6567607" cy="1103352"/>
          </a:xfrm>
          <a:prstGeom prst="rect">
            <a:avLst/>
          </a:prstGeom>
        </p:spPr>
      </p:pic>
      <p:sp>
        <p:nvSpPr>
          <p:cNvPr id="24" name="Text 17"/>
          <p:cNvSpPr/>
          <p:nvPr/>
        </p:nvSpPr>
        <p:spPr>
          <a:xfrm>
            <a:off x="3933468" y="6704767"/>
            <a:ext cx="129183"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5</a:t>
            </a:r>
            <a:endParaRPr lang="en-US" sz="1900" dirty="0"/>
          </a:p>
        </p:txBody>
      </p:sp>
      <p:sp>
        <p:nvSpPr>
          <p:cNvPr id="25" name="Text 18"/>
          <p:cNvSpPr/>
          <p:nvPr/>
        </p:nvSpPr>
        <p:spPr>
          <a:xfrm>
            <a:off x="7476411" y="6542246"/>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docs/</a:t>
            </a:r>
            <a:endParaRPr lang="en-US" sz="1800" dirty="0"/>
          </a:p>
        </p:txBody>
      </p:sp>
      <p:sp>
        <p:nvSpPr>
          <p:cNvPr id="26" name="Text 19"/>
          <p:cNvSpPr/>
          <p:nvPr/>
        </p:nvSpPr>
        <p:spPr>
          <a:xfrm>
            <a:off x="7476411" y="6945035"/>
            <a:ext cx="3777377"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Detailed documentation and project report</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2024-11-27T04:08:37Z</dcterms:created>
  <dcterms:modified xsi:type="dcterms:W3CDTF">2024-11-27T04:08:37Z</dcterms:modified>
</cp:coreProperties>
</file>